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6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4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B59C2F-B8D1-49F0-84F5-CDEA5B1124E6}" v="86" dt="2017-11-07T19:40:55.856"/>
    <p1510:client id="{BA7F0905-FDD5-490F-8876-9A445054E32D}" v="40" dt="2017-11-08T11:36:54.3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98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4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23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2810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038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4279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099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498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70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71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144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2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23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49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3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6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75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  <p:sldLayoutId id="2147484068" r:id="rId12"/>
    <p:sldLayoutId id="2147484069" r:id="rId13"/>
    <p:sldLayoutId id="2147484070" r:id="rId14"/>
    <p:sldLayoutId id="2147484071" r:id="rId15"/>
    <p:sldLayoutId id="2147484072" r:id="rId16"/>
    <p:sldLayoutId id="214748407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6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na_background.png">
            <a:extLst>
              <a:ext uri="{FF2B5EF4-FFF2-40B4-BE49-F238E27FC236}">
                <a16:creationId xmlns:a16="http://schemas.microsoft.com/office/drawing/2014/main" id="{4DF73B7A-4BF8-4694-9D52-016BAF2B5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483" y="-130492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/>
              <a:t>Celiac Disease Triggers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Matthijs Knigge</a:t>
            </a:r>
          </a:p>
        </p:txBody>
      </p:sp>
      <p:pic>
        <p:nvPicPr>
          <p:cNvPr id="12" name="Picture 12" descr="DNA_white-579.png">
            <a:extLst>
              <a:ext uri="{FF2B5EF4-FFF2-40B4-BE49-F238E27FC236}">
                <a16:creationId xmlns:a16="http://schemas.microsoft.com/office/drawing/2014/main" id="{63C73382-22FC-48C0-B40D-4A7496114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900" y="-504825"/>
            <a:ext cx="8925703" cy="79993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4AE7C1-0D18-4EC8-9160-D99B46BD61DE}"/>
              </a:ext>
            </a:extLst>
          </p:cNvPr>
          <p:cNvSpPr txBox="1"/>
          <p:nvPr/>
        </p:nvSpPr>
        <p:spPr>
          <a:xfrm>
            <a:off x="10487025" y="400050"/>
            <a:ext cx="61595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>
            <a:extLst>
              <a:ext uri="{FF2B5EF4-FFF2-40B4-BE49-F238E27FC236}">
                <a16:creationId xmlns:a16="http://schemas.microsoft.com/office/drawing/2014/main" id="{D5599F71-1294-4423-AAA8-19FE28D3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>
            <a:extLst>
              <a:ext uri="{FF2B5EF4-FFF2-40B4-BE49-F238E27FC236}">
                <a16:creationId xmlns:a16="http://schemas.microsoft.com/office/drawing/2014/main" id="{3DEDF87D-4A42-4BB7-BC11-93052F59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B7B457-CD0A-4150-9C25-BC0D2921A5DE}"/>
              </a:ext>
            </a:extLst>
          </p:cNvPr>
          <p:cNvSpPr txBox="1"/>
          <p:nvPr/>
        </p:nvSpPr>
        <p:spPr>
          <a:xfrm>
            <a:off x="9401175" y="38735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10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39FBBACF-2B7C-4089-9E8E-7BE07D484478}"/>
              </a:ext>
            </a:extLst>
          </p:cNvPr>
          <p:cNvCxnSpPr/>
          <p:nvPr/>
        </p:nvCxnSpPr>
        <p:spPr>
          <a:xfrm flipH="1">
            <a:off x="6009377" y="910266"/>
            <a:ext cx="12939" cy="401272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BEE289F-BD06-4917-A33E-6CEB4D00FF5B}"/>
              </a:ext>
            </a:extLst>
          </p:cNvPr>
          <p:cNvSpPr txBox="1"/>
          <p:nvPr/>
        </p:nvSpPr>
        <p:spPr>
          <a:xfrm>
            <a:off x="3676650" y="39052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Data input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5EBFC7-4BB0-441E-95EB-B19834C6A566}"/>
              </a:ext>
            </a:extLst>
          </p:cNvPr>
          <p:cNvSpPr txBox="1"/>
          <p:nvPr/>
        </p:nvSpPr>
        <p:spPr>
          <a:xfrm>
            <a:off x="5498982" y="4095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Operation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F352F1-11AD-4F08-9486-99CF505675A8}"/>
              </a:ext>
            </a:extLst>
          </p:cNvPr>
          <p:cNvCxnSpPr/>
          <p:nvPr/>
        </p:nvCxnSpPr>
        <p:spPr>
          <a:xfrm flipV="1">
            <a:off x="3867150" y="129540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F6F100F-3F68-42B1-9477-F3FD85C197A9}"/>
              </a:ext>
            </a:extLst>
          </p:cNvPr>
          <p:cNvCxnSpPr/>
          <p:nvPr/>
        </p:nvCxnSpPr>
        <p:spPr>
          <a:xfrm flipV="1">
            <a:off x="3857625" y="203835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5037544-2866-4262-8F8B-465D9E9A9B59}"/>
              </a:ext>
            </a:extLst>
          </p:cNvPr>
          <p:cNvSpPr txBox="1"/>
          <p:nvPr/>
        </p:nvSpPr>
        <p:spPr>
          <a:xfrm>
            <a:off x="3781425" y="1724025"/>
            <a:ext cx="1829998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GWAS outcome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672CDF-2E49-4AE5-B0DA-B2BA34C5CA39}"/>
              </a:ext>
            </a:extLst>
          </p:cNvPr>
          <p:cNvSpPr txBox="1"/>
          <p:nvPr/>
        </p:nvSpPr>
        <p:spPr>
          <a:xfrm>
            <a:off x="3826534" y="957328"/>
            <a:ext cx="1764431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GWAS exposure</a:t>
            </a:r>
          </a:p>
        </p:txBody>
      </p:sp>
      <p:pic>
        <p:nvPicPr>
          <p:cNvPr id="21" name="Picture 5" descr="man.png">
            <a:extLst>
              <a:ext uri="{FF2B5EF4-FFF2-40B4-BE49-F238E27FC236}">
                <a16:creationId xmlns:a16="http://schemas.microsoft.com/office/drawing/2014/main" id="{1E495DB4-EC8A-48BF-BB6B-505420AFD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575" y="733425"/>
            <a:ext cx="693773" cy="694164"/>
          </a:xfrm>
          <a:prstGeom prst="rect">
            <a:avLst/>
          </a:prstGeom>
        </p:spPr>
      </p:pic>
      <p:pic>
        <p:nvPicPr>
          <p:cNvPr id="23" name="Picture 5" descr="heart.png">
            <a:extLst>
              <a:ext uri="{FF2B5EF4-FFF2-40B4-BE49-F238E27FC236}">
                <a16:creationId xmlns:a16="http://schemas.microsoft.com/office/drawing/2014/main" id="{5C7613AD-C96C-4827-A473-7963ABF85A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8525" y="1095375"/>
            <a:ext cx="372424" cy="378694"/>
          </a:xfrm>
          <a:prstGeom prst="rect">
            <a:avLst/>
          </a:prstGeom>
        </p:spPr>
      </p:pic>
      <p:pic>
        <p:nvPicPr>
          <p:cNvPr id="25" name="Picture 5" descr="man.png">
            <a:extLst>
              <a:ext uri="{FF2B5EF4-FFF2-40B4-BE49-F238E27FC236}">
                <a16:creationId xmlns:a16="http://schemas.microsoft.com/office/drawing/2014/main" id="{919FF407-E26A-4FD4-BF9A-CC98B128D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575" y="1514475"/>
            <a:ext cx="693773" cy="694164"/>
          </a:xfrm>
          <a:prstGeom prst="rect">
            <a:avLst/>
          </a:prstGeom>
        </p:spPr>
      </p:pic>
      <p:pic>
        <p:nvPicPr>
          <p:cNvPr id="27" name="Picture 9" descr="toast.png">
            <a:extLst>
              <a:ext uri="{FF2B5EF4-FFF2-40B4-BE49-F238E27FC236}">
                <a16:creationId xmlns:a16="http://schemas.microsoft.com/office/drawing/2014/main" id="{55E52444-1181-4AB8-971A-2DF07564C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226" y="1936450"/>
            <a:ext cx="356559" cy="356559"/>
          </a:xfrm>
          <a:prstGeom prst="rect">
            <a:avLst/>
          </a:prstGeom>
        </p:spPr>
      </p:pic>
      <p:pic>
        <p:nvPicPr>
          <p:cNvPr id="29" name="Picture 11" descr="close.png">
            <a:extLst>
              <a:ext uri="{FF2B5EF4-FFF2-40B4-BE49-F238E27FC236}">
                <a16:creationId xmlns:a16="http://schemas.microsoft.com/office/drawing/2014/main" id="{012ED122-9E03-4EE1-A6BC-B0662241C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409950" y="1905000"/>
            <a:ext cx="412750" cy="43506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BD7B27-9224-4B41-AA46-E9DB5D6A1F9F}"/>
              </a:ext>
            </a:extLst>
          </p:cNvPr>
          <p:cNvSpPr txBox="1"/>
          <p:nvPr/>
        </p:nvSpPr>
        <p:spPr>
          <a:xfrm>
            <a:off x="6343650" y="1714500"/>
            <a:ext cx="3920525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Clumping for proxy SNPs with PLINK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4740E8D-5031-4291-943B-E5C02F0C69EF}"/>
              </a:ext>
            </a:extLst>
          </p:cNvPr>
          <p:cNvCxnSpPr>
            <a:cxnSpLocks/>
          </p:cNvCxnSpPr>
          <p:nvPr/>
        </p:nvCxnSpPr>
        <p:spPr>
          <a:xfrm flipH="1">
            <a:off x="6429375" y="2028825"/>
            <a:ext cx="3595777" cy="57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6ABD6C-8E32-4AF4-9097-C364E475F987}"/>
              </a:ext>
            </a:extLst>
          </p:cNvPr>
          <p:cNvCxnSpPr/>
          <p:nvPr/>
        </p:nvCxnSpPr>
        <p:spPr>
          <a:xfrm flipV="1">
            <a:off x="3946735" y="2208363"/>
            <a:ext cx="1690778" cy="4514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4800AE0-1ECF-4BB3-9AB4-AD06FAE98114}"/>
              </a:ext>
            </a:extLst>
          </p:cNvPr>
          <p:cNvCxnSpPr/>
          <p:nvPr/>
        </p:nvCxnSpPr>
        <p:spPr>
          <a:xfrm>
            <a:off x="769012" y="2671105"/>
            <a:ext cx="3114133" cy="862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E89F766-7A29-4770-8474-9A06187B6BB5}"/>
              </a:ext>
            </a:extLst>
          </p:cNvPr>
          <p:cNvSpPr txBox="1"/>
          <p:nvPr/>
        </p:nvSpPr>
        <p:spPr>
          <a:xfrm>
            <a:off x="646982" y="2336800"/>
            <a:ext cx="2848693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Second core assumption</a:t>
            </a:r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45C334F-42CE-430F-A2CE-6EF655A65527}"/>
              </a:ext>
            </a:extLst>
          </p:cNvPr>
          <p:cNvCxnSpPr>
            <a:cxnSpLocks/>
          </p:cNvCxnSpPr>
          <p:nvPr/>
        </p:nvCxnSpPr>
        <p:spPr>
          <a:xfrm flipH="1" flipV="1">
            <a:off x="6422187" y="2601374"/>
            <a:ext cx="3998342" cy="158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0884C09-8BF7-4D9E-83ED-747FC1E61160}"/>
              </a:ext>
            </a:extLst>
          </p:cNvPr>
          <p:cNvSpPr txBox="1"/>
          <p:nvPr/>
        </p:nvSpPr>
        <p:spPr>
          <a:xfrm>
            <a:off x="6412663" y="2284922"/>
            <a:ext cx="2598409" cy="33813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Perform Wald-method</a:t>
            </a:r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4F0CA9A-5288-467A-A4FB-2FD43773908A}"/>
              </a:ext>
            </a:extLst>
          </p:cNvPr>
          <p:cNvCxnSpPr>
            <a:cxnSpLocks/>
          </p:cNvCxnSpPr>
          <p:nvPr/>
        </p:nvCxnSpPr>
        <p:spPr>
          <a:xfrm flipH="1" flipV="1">
            <a:off x="6429375" y="3114675"/>
            <a:ext cx="4602191" cy="230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88AC544-DDE5-4741-A36D-85DD62B73E38}"/>
              </a:ext>
            </a:extLst>
          </p:cNvPr>
          <p:cNvSpPr txBox="1"/>
          <p:nvPr/>
        </p:nvSpPr>
        <p:spPr>
          <a:xfrm>
            <a:off x="6400801" y="2790825"/>
            <a:ext cx="4812281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Perform Inverse-Variance Weighted method</a:t>
            </a:r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92CB6B6-0153-47BB-A7EF-BC94300DBBDD}"/>
              </a:ext>
            </a:extLst>
          </p:cNvPr>
          <p:cNvCxnSpPr>
            <a:cxnSpLocks/>
          </p:cNvCxnSpPr>
          <p:nvPr/>
        </p:nvCxnSpPr>
        <p:spPr>
          <a:xfrm flipH="1" flipV="1">
            <a:off x="6429618" y="3652747"/>
            <a:ext cx="2991927" cy="158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F02950C-CD66-486E-BFD4-DBB0DFA4E6AA}"/>
              </a:ext>
            </a:extLst>
          </p:cNvPr>
          <p:cNvSpPr txBox="1"/>
          <p:nvPr/>
        </p:nvSpPr>
        <p:spPr>
          <a:xfrm>
            <a:off x="6486525" y="3343275"/>
            <a:ext cx="2929417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Perform MR-egger method</a:t>
            </a:r>
            <a:endParaRPr lang="en-US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87FFA8B-5134-48B1-95D7-05834191BCFF}"/>
              </a:ext>
            </a:extLst>
          </p:cNvPr>
          <p:cNvCxnSpPr>
            <a:cxnSpLocks/>
          </p:cNvCxnSpPr>
          <p:nvPr/>
        </p:nvCxnSpPr>
        <p:spPr>
          <a:xfrm flipH="1">
            <a:off x="6429789" y="4175725"/>
            <a:ext cx="2661248" cy="57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87E5767-17BE-41D2-AEB7-F87ED5E2D193}"/>
              </a:ext>
            </a:extLst>
          </p:cNvPr>
          <p:cNvSpPr txBox="1"/>
          <p:nvPr/>
        </p:nvSpPr>
        <p:spPr>
          <a:xfrm>
            <a:off x="6534150" y="3850796"/>
            <a:ext cx="2662957" cy="33813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Perform Cochran's Q test</a:t>
            </a:r>
            <a:endParaRPr lang="en-US"/>
          </a:p>
        </p:txBody>
      </p:sp>
      <p:pic>
        <p:nvPicPr>
          <p:cNvPr id="20" name="Picture 34" descr="rotate.png">
            <a:extLst>
              <a:ext uri="{FF2B5EF4-FFF2-40B4-BE49-F238E27FC236}">
                <a16:creationId xmlns:a16="http://schemas.microsoft.com/office/drawing/2014/main" id="{CBD1AAC8-61D5-4109-823D-A7FF4A25F0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774307" y="5029200"/>
            <a:ext cx="513271" cy="521899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AFAB137-3424-4DA6-937A-2BC7A5EEDDD1}"/>
              </a:ext>
            </a:extLst>
          </p:cNvPr>
          <p:cNvCxnSpPr>
            <a:cxnSpLocks/>
          </p:cNvCxnSpPr>
          <p:nvPr/>
        </p:nvCxnSpPr>
        <p:spPr>
          <a:xfrm flipH="1" flipV="1">
            <a:off x="6533958" y="5293743"/>
            <a:ext cx="3538266" cy="14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202F52D-6037-4D4E-906C-4A28ED4CD832}"/>
              </a:ext>
            </a:extLst>
          </p:cNvPr>
          <p:cNvSpPr txBox="1"/>
          <p:nvPr/>
        </p:nvSpPr>
        <p:spPr>
          <a:xfrm>
            <a:off x="6400799" y="4972050"/>
            <a:ext cx="3136690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Perform Bidirectional MR</a:t>
            </a:r>
            <a:endParaRPr lang="en-US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00764A85-61F8-40B5-ADE1-7DD96CC8119C}"/>
              </a:ext>
            </a:extLst>
          </p:cNvPr>
          <p:cNvCxnSpPr/>
          <p:nvPr/>
        </p:nvCxnSpPr>
        <p:spPr>
          <a:xfrm>
            <a:off x="6581775" y="5400675"/>
            <a:ext cx="1697966" cy="526213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43F3141-AD40-4A39-8CEB-0A315E804342}"/>
              </a:ext>
            </a:extLst>
          </p:cNvPr>
          <p:cNvSpPr txBox="1"/>
          <p:nvPr/>
        </p:nvSpPr>
        <p:spPr>
          <a:xfrm>
            <a:off x="7400925" y="5365632"/>
            <a:ext cx="2886794" cy="52387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- Outcome becomes exposure</a:t>
            </a:r>
            <a:endParaRPr lang="en-US"/>
          </a:p>
          <a:p>
            <a:r>
              <a:rPr lang="en-US" sz="1400"/>
              <a:t>- Exposure becomes outcome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FC473FA-F8E2-4A7A-ABA2-3F5F6D6DFFA7}"/>
              </a:ext>
            </a:extLst>
          </p:cNvPr>
          <p:cNvCxnSpPr/>
          <p:nvPr/>
        </p:nvCxnSpPr>
        <p:spPr>
          <a:xfrm flipV="1">
            <a:off x="8278547" y="5921854"/>
            <a:ext cx="1841738" cy="575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CEC0176-CCD0-40A9-9BDF-E2A1F7E8BC83}"/>
              </a:ext>
            </a:extLst>
          </p:cNvPr>
          <p:cNvCxnSpPr>
            <a:cxnSpLocks/>
          </p:cNvCxnSpPr>
          <p:nvPr/>
        </p:nvCxnSpPr>
        <p:spPr>
          <a:xfrm>
            <a:off x="3872691" y="4451949"/>
            <a:ext cx="1690778" cy="65560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D328DF1-EB96-4852-B971-EDCA2362D0F8}"/>
              </a:ext>
            </a:extLst>
          </p:cNvPr>
          <p:cNvCxnSpPr>
            <a:cxnSpLocks/>
          </p:cNvCxnSpPr>
          <p:nvPr/>
        </p:nvCxnSpPr>
        <p:spPr>
          <a:xfrm>
            <a:off x="1171743" y="4429125"/>
            <a:ext cx="2711567" cy="862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39C7E12-FECB-48BC-ACD9-C57C7C64188D}"/>
              </a:ext>
            </a:extLst>
          </p:cNvPr>
          <p:cNvSpPr txBox="1"/>
          <p:nvPr/>
        </p:nvSpPr>
        <p:spPr>
          <a:xfrm>
            <a:off x="1058533" y="4103838"/>
            <a:ext cx="2848693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Third core assumption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65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>
            <a:extLst>
              <a:ext uri="{FF2B5EF4-FFF2-40B4-BE49-F238E27FC236}">
                <a16:creationId xmlns:a16="http://schemas.microsoft.com/office/drawing/2014/main" id="{D5599F71-1294-4423-AAA8-19FE28D3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>
            <a:extLst>
              <a:ext uri="{FF2B5EF4-FFF2-40B4-BE49-F238E27FC236}">
                <a16:creationId xmlns:a16="http://schemas.microsoft.com/office/drawing/2014/main" id="{3DEDF87D-4A42-4BB7-BC11-93052F59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3BF3FD-65BE-4285-8459-0514A32E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results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7CF7-3C03-4BAF-9074-40C8BEFBE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1447800"/>
            <a:ext cx="5893213" cy="4195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Celiac 2011, Gosia </a:t>
            </a:r>
            <a:r>
              <a:rPr lang="en-US" dirty="0" err="1"/>
              <a:t>Trynka</a:t>
            </a:r>
            <a:r>
              <a:rPr lang="en-US" dirty="0"/>
              <a:t> et. Al</a:t>
            </a:r>
          </a:p>
          <a:p>
            <a:pPr lvl="1"/>
            <a:r>
              <a:rPr lang="en-US" dirty="0"/>
              <a:t>63 significant potential exposures </a:t>
            </a:r>
          </a:p>
          <a:p>
            <a:r>
              <a:rPr lang="en-US" dirty="0"/>
              <a:t>Top 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B457-CD0A-4150-9C25-BC0D2921A5DE}"/>
              </a:ext>
            </a:extLst>
          </p:cNvPr>
          <p:cNvSpPr txBox="1"/>
          <p:nvPr/>
        </p:nvSpPr>
        <p:spPr>
          <a:xfrm>
            <a:off x="9401175" y="38735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11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D266AB4-5A05-4595-8FBA-67D76296F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588994"/>
              </p:ext>
            </p:extLst>
          </p:nvPr>
        </p:nvGraphicFramePr>
        <p:xfrm>
          <a:off x="2573547" y="2300377"/>
          <a:ext cx="9096373" cy="431291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743325">
                  <a:extLst>
                    <a:ext uri="{9D8B030D-6E8A-4147-A177-3AD203B41FA5}">
                      <a16:colId xmlns:a16="http://schemas.microsoft.com/office/drawing/2014/main" val="3762535723"/>
                    </a:ext>
                  </a:extLst>
                </a:gridCol>
                <a:gridCol w="1581149">
                  <a:extLst>
                    <a:ext uri="{9D8B030D-6E8A-4147-A177-3AD203B41FA5}">
                      <a16:colId xmlns:a16="http://schemas.microsoft.com/office/drawing/2014/main" val="2334829180"/>
                    </a:ext>
                  </a:extLst>
                </a:gridCol>
                <a:gridCol w="2038349">
                  <a:extLst>
                    <a:ext uri="{9D8B030D-6E8A-4147-A177-3AD203B41FA5}">
                      <a16:colId xmlns:a16="http://schemas.microsoft.com/office/drawing/2014/main" val="4238084517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934676560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Exposure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IVW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 err="1"/>
                        <a:t>nSNP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8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Rheumatoid_Arthritis_2014_24390342_hg19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3.171316e-06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4.627945e-15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153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eo_baso_sum_build37_171771_20161212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1.361791e-05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8.413819e-08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414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eo_build37_172275_20161212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1.482109e-07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2.594648e-06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539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lymph_build37_171643_20161212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7.274596e-01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1.892860e-05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237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pct_build37_164339_20161212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5.517519e-08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2.612460e-05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738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plt_build37_166066_20161212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1.679860e-07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3.664932e-05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798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eo_p_build37_172378_20161212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2.691746e-04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1.070842e-03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08145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pdw_build37_164433_20161212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8.302935e-03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1.199338e-03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347190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hct_build37_173039_20161212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1.125320e-02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3.785512e-03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39730"/>
                  </a:ext>
                </a:extLst>
              </a:tr>
              <a:tr h="37083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hgb_build37_172925_20161212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7.628868e-03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4.910752e-03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155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5505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>
            <a:extLst>
              <a:ext uri="{FF2B5EF4-FFF2-40B4-BE49-F238E27FC236}">
                <a16:creationId xmlns:a16="http://schemas.microsoft.com/office/drawing/2014/main" id="{D5599F71-1294-4423-AAA8-19FE28D3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>
            <a:extLst>
              <a:ext uri="{FF2B5EF4-FFF2-40B4-BE49-F238E27FC236}">
                <a16:creationId xmlns:a16="http://schemas.microsoft.com/office/drawing/2014/main" id="{3DEDF87D-4A42-4BB7-BC11-93052F59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3BF3FD-65BE-4285-8459-0514A32E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results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7CF7-3C03-4BAF-9074-40C8BEFBE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1447800"/>
            <a:ext cx="5893213" cy="4195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Celiac 2010, Patrick Dubois et. Al</a:t>
            </a:r>
          </a:p>
          <a:p>
            <a:pPr lvl="1"/>
            <a:r>
              <a:rPr lang="en-US" dirty="0"/>
              <a:t>36 significant potential exposures </a:t>
            </a:r>
          </a:p>
          <a:p>
            <a:r>
              <a:rPr lang="en-US" dirty="0"/>
              <a:t>Top 10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B457-CD0A-4150-9C25-BC0D2921A5DE}"/>
              </a:ext>
            </a:extLst>
          </p:cNvPr>
          <p:cNvSpPr txBox="1"/>
          <p:nvPr/>
        </p:nvSpPr>
        <p:spPr>
          <a:xfrm>
            <a:off x="9401175" y="38735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12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D266AB4-5A05-4595-8FBA-67D76296F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22990"/>
              </p:ext>
            </p:extLst>
          </p:nvPr>
        </p:nvGraphicFramePr>
        <p:xfrm>
          <a:off x="2573547" y="2300377"/>
          <a:ext cx="9153522" cy="4312916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143375">
                  <a:extLst>
                    <a:ext uri="{9D8B030D-6E8A-4147-A177-3AD203B41FA5}">
                      <a16:colId xmlns:a16="http://schemas.microsoft.com/office/drawing/2014/main" val="3762535723"/>
                    </a:ext>
                  </a:extLst>
                </a:gridCol>
                <a:gridCol w="1638299">
                  <a:extLst>
                    <a:ext uri="{9D8B030D-6E8A-4147-A177-3AD203B41FA5}">
                      <a16:colId xmlns:a16="http://schemas.microsoft.com/office/drawing/2014/main" val="2334829180"/>
                    </a:ext>
                  </a:extLst>
                </a:gridCol>
                <a:gridCol w="1724023">
                  <a:extLst>
                    <a:ext uri="{9D8B030D-6E8A-4147-A177-3AD203B41FA5}">
                      <a16:colId xmlns:a16="http://schemas.microsoft.com/office/drawing/2014/main" val="4238084517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352960746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Exposure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IVW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dirty="0"/>
                        <a:t>Egger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 err="1"/>
                        <a:t>nSNP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282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eo_build37_172275_20161212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2.457824e-05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0.0344422831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153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hct_build37_173039_20161212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3.635149e-01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0.0344422831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414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neut_p_gran_build37_170672_20161212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2.694008e-02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0.0344422831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539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eo_p_gran_build37_170536_20161212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6.095143e-03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0.0500008203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237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eo_baso_sum_build37_171771_20161212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6.892643e-06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0.0545461874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738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eo_p_build37_172378_20161212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3.581443e-03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0.0881148661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7982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T1D_CC_2015_25751624_hg19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1.036351e-04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0.5464139213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08145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Multiple_sclerosis_2011_21833088_hg19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2.899315e-02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0.5587373911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4347190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Packed_cell_volume_2012_23222517_hg18_hg19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4.829159e-02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0.5587373911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339730"/>
                  </a:ext>
                </a:extLst>
              </a:tr>
              <a:tr h="37083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TR_trait31_2013_24074872_hg19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4.356029e-02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0.5924281553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155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173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>
            <a:extLst>
              <a:ext uri="{FF2B5EF4-FFF2-40B4-BE49-F238E27FC236}">
                <a16:creationId xmlns:a16="http://schemas.microsoft.com/office/drawing/2014/main" id="{D5599F71-1294-4423-AAA8-19FE28D3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>
            <a:extLst>
              <a:ext uri="{FF2B5EF4-FFF2-40B4-BE49-F238E27FC236}">
                <a16:creationId xmlns:a16="http://schemas.microsoft.com/office/drawing/2014/main" id="{3DEDF87D-4A42-4BB7-BC11-93052F59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3BF3FD-65BE-4285-8459-0514A32E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BEBEB"/>
                </a:solidFill>
              </a:rPr>
              <a:t>Preliminary results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7CF7-3C03-4BAF-9074-40C8BEFBE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Celiac 2011, Gosia </a:t>
            </a:r>
            <a:r>
              <a:rPr lang="en-US" dirty="0" err="1"/>
              <a:t>Trynka</a:t>
            </a:r>
            <a:r>
              <a:rPr lang="en-US" dirty="0"/>
              <a:t> et. all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B457-CD0A-4150-9C25-BC0D2921A5DE}"/>
              </a:ext>
            </a:extLst>
          </p:cNvPr>
          <p:cNvSpPr txBox="1"/>
          <p:nvPr/>
        </p:nvSpPr>
        <p:spPr>
          <a:xfrm>
            <a:off x="9401175" y="38735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13</a:t>
            </a:r>
          </a:p>
        </p:txBody>
      </p:sp>
      <p:pic>
        <p:nvPicPr>
          <p:cNvPr id="10" name="Picture 10" descr="Rheumatoid_Arthritis_2014_24390342_hg19.png">
            <a:extLst>
              <a:ext uri="{FF2B5EF4-FFF2-40B4-BE49-F238E27FC236}">
                <a16:creationId xmlns:a16="http://schemas.microsoft.com/office/drawing/2014/main" id="{E4E2FB31-2783-4642-B28B-0ADDD02EA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11" y="1898645"/>
            <a:ext cx="5328138" cy="4600730"/>
          </a:xfrm>
          <a:prstGeom prst="rect">
            <a:avLst/>
          </a:prstGeom>
        </p:spPr>
      </p:pic>
      <p:pic>
        <p:nvPicPr>
          <p:cNvPr id="14" name="Picture 14" descr="eo_baso_sum_build37_171771_20161212.png">
            <a:extLst>
              <a:ext uri="{FF2B5EF4-FFF2-40B4-BE49-F238E27FC236}">
                <a16:creationId xmlns:a16="http://schemas.microsoft.com/office/drawing/2014/main" id="{C8F2C03F-690F-4731-AD91-7BE5D47E8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913" y="1898650"/>
            <a:ext cx="5289644" cy="457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99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>
            <a:extLst>
              <a:ext uri="{FF2B5EF4-FFF2-40B4-BE49-F238E27FC236}">
                <a16:creationId xmlns:a16="http://schemas.microsoft.com/office/drawing/2014/main" id="{D5599F71-1294-4423-AAA8-19FE28D3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>
            <a:extLst>
              <a:ext uri="{FF2B5EF4-FFF2-40B4-BE49-F238E27FC236}">
                <a16:creationId xmlns:a16="http://schemas.microsoft.com/office/drawing/2014/main" id="{3DEDF87D-4A42-4BB7-BC11-93052F59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3BF3FD-65BE-4285-8459-0514A32E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BEBEB"/>
                </a:solidFill>
              </a:rPr>
              <a:t>Preliminary results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7CF7-3C03-4BAF-9074-40C8BEFBE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Celiac 2011, Gosia </a:t>
            </a:r>
            <a:r>
              <a:rPr lang="en-US" dirty="0" err="1"/>
              <a:t>Trynka</a:t>
            </a:r>
            <a:r>
              <a:rPr lang="en-US" dirty="0"/>
              <a:t> et. all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B457-CD0A-4150-9C25-BC0D2921A5DE}"/>
              </a:ext>
            </a:extLst>
          </p:cNvPr>
          <p:cNvSpPr txBox="1"/>
          <p:nvPr/>
        </p:nvSpPr>
        <p:spPr>
          <a:xfrm>
            <a:off x="9401175" y="38735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14</a:t>
            </a:r>
          </a:p>
        </p:txBody>
      </p:sp>
      <p:pic>
        <p:nvPicPr>
          <p:cNvPr id="4" name="Picture 5" descr="eo_build37_172275_20161212.png">
            <a:extLst>
              <a:ext uri="{FF2B5EF4-FFF2-40B4-BE49-F238E27FC236}">
                <a16:creationId xmlns:a16="http://schemas.microsoft.com/office/drawing/2014/main" id="{796AC894-B196-416B-B7F0-C999EB1B3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713" y="1898650"/>
            <a:ext cx="5335707" cy="4608938"/>
          </a:xfrm>
          <a:prstGeom prst="rect">
            <a:avLst/>
          </a:prstGeom>
        </p:spPr>
      </p:pic>
      <p:pic>
        <p:nvPicPr>
          <p:cNvPr id="8" name="Picture 10" descr="lymph_build37_171643_20161212.png">
            <a:extLst>
              <a:ext uri="{FF2B5EF4-FFF2-40B4-BE49-F238E27FC236}">
                <a16:creationId xmlns:a16="http://schemas.microsoft.com/office/drawing/2014/main" id="{C2A7D056-4715-4F72-A758-25F1B58C4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942" y="1898650"/>
            <a:ext cx="5348396" cy="461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444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>
            <a:extLst>
              <a:ext uri="{FF2B5EF4-FFF2-40B4-BE49-F238E27FC236}">
                <a16:creationId xmlns:a16="http://schemas.microsoft.com/office/drawing/2014/main" id="{D5599F71-1294-4423-AAA8-19FE28D3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>
            <a:extLst>
              <a:ext uri="{FF2B5EF4-FFF2-40B4-BE49-F238E27FC236}">
                <a16:creationId xmlns:a16="http://schemas.microsoft.com/office/drawing/2014/main" id="{3DEDF87D-4A42-4BB7-BC11-93052F59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3BF3FD-65BE-4285-8459-0514A32E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BEBEB"/>
                </a:solidFill>
              </a:rPr>
              <a:t>Preliminary results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7CF7-3C03-4BAF-9074-40C8BEFBE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Celiac 2010, Patrick Dubois et. all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B457-CD0A-4150-9C25-BC0D2921A5DE}"/>
              </a:ext>
            </a:extLst>
          </p:cNvPr>
          <p:cNvSpPr txBox="1"/>
          <p:nvPr/>
        </p:nvSpPr>
        <p:spPr>
          <a:xfrm>
            <a:off x="9401175" y="38735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15</a:t>
            </a:r>
          </a:p>
        </p:txBody>
      </p:sp>
      <p:pic>
        <p:nvPicPr>
          <p:cNvPr id="6" name="Picture 9" descr="eo_build37_172275_20161212.png">
            <a:extLst>
              <a:ext uri="{FF2B5EF4-FFF2-40B4-BE49-F238E27FC236}">
                <a16:creationId xmlns:a16="http://schemas.microsoft.com/office/drawing/2014/main" id="{72AF328E-9BD6-4C0B-A3E6-89751B1CB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13" y="1898650"/>
            <a:ext cx="5351575" cy="4629846"/>
          </a:xfrm>
          <a:prstGeom prst="rect">
            <a:avLst/>
          </a:prstGeom>
        </p:spPr>
      </p:pic>
      <p:pic>
        <p:nvPicPr>
          <p:cNvPr id="11" name="Picture 11" descr="hct_build37_173039_20161212.png">
            <a:extLst>
              <a:ext uri="{FF2B5EF4-FFF2-40B4-BE49-F238E27FC236}">
                <a16:creationId xmlns:a16="http://schemas.microsoft.com/office/drawing/2014/main" id="{E6153D7A-2020-4508-9BF2-18C0360213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238" y="1898650"/>
            <a:ext cx="5359936" cy="462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60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>
            <a:extLst>
              <a:ext uri="{FF2B5EF4-FFF2-40B4-BE49-F238E27FC236}">
                <a16:creationId xmlns:a16="http://schemas.microsoft.com/office/drawing/2014/main" id="{D5599F71-1294-4423-AAA8-19FE28D3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>
            <a:extLst>
              <a:ext uri="{FF2B5EF4-FFF2-40B4-BE49-F238E27FC236}">
                <a16:creationId xmlns:a16="http://schemas.microsoft.com/office/drawing/2014/main" id="{3DEDF87D-4A42-4BB7-BC11-93052F59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3BF3FD-65BE-4285-8459-0514A32E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BEBEB"/>
                </a:solidFill>
              </a:rPr>
              <a:t>Preliminary results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7CF7-3C03-4BAF-9074-40C8BEFBE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Celiac 2010, Patrick Dubois et. all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B457-CD0A-4150-9C25-BC0D2921A5DE}"/>
              </a:ext>
            </a:extLst>
          </p:cNvPr>
          <p:cNvSpPr txBox="1"/>
          <p:nvPr/>
        </p:nvSpPr>
        <p:spPr>
          <a:xfrm>
            <a:off x="9401175" y="38735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16</a:t>
            </a:r>
          </a:p>
        </p:txBody>
      </p:sp>
      <p:pic>
        <p:nvPicPr>
          <p:cNvPr id="6" name="Picture 7" descr="neut_p_gran_build37_170672_20161212.png">
            <a:extLst>
              <a:ext uri="{FF2B5EF4-FFF2-40B4-BE49-F238E27FC236}">
                <a16:creationId xmlns:a16="http://schemas.microsoft.com/office/drawing/2014/main" id="{496503FA-FACF-460F-B2C4-8B50C098A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60" y="1898650"/>
            <a:ext cx="5317028" cy="4599920"/>
          </a:xfrm>
          <a:prstGeom prst="rect">
            <a:avLst/>
          </a:prstGeom>
        </p:spPr>
      </p:pic>
      <p:pic>
        <p:nvPicPr>
          <p:cNvPr id="10" name="Picture 10" descr="eo_p_gran_build37_170536_20161212.png">
            <a:extLst>
              <a:ext uri="{FF2B5EF4-FFF2-40B4-BE49-F238E27FC236}">
                <a16:creationId xmlns:a16="http://schemas.microsoft.com/office/drawing/2014/main" id="{77A67585-458F-4F2D-AE4B-5A9BACA55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4763" y="1898650"/>
            <a:ext cx="5299364" cy="457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52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>
            <a:extLst>
              <a:ext uri="{FF2B5EF4-FFF2-40B4-BE49-F238E27FC236}">
                <a16:creationId xmlns:a16="http://schemas.microsoft.com/office/drawing/2014/main" id="{D5599F71-1294-4423-AAA8-19FE28D3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>
            <a:extLst>
              <a:ext uri="{FF2B5EF4-FFF2-40B4-BE49-F238E27FC236}">
                <a16:creationId xmlns:a16="http://schemas.microsoft.com/office/drawing/2014/main" id="{3DEDF87D-4A42-4BB7-BC11-93052F59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3BF3FD-65BE-4285-8459-0514A32E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BEBEB"/>
                </a:solidFill>
              </a:rPr>
              <a:t>Preliminary results Bidirectional MR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7CF7-3C03-4BAF-9074-40C8BEFBE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Celiac 2011, Gosia </a:t>
            </a:r>
            <a:r>
              <a:rPr lang="en-US" dirty="0" err="1"/>
              <a:t>Trynka</a:t>
            </a:r>
            <a:r>
              <a:rPr lang="en-US" dirty="0"/>
              <a:t> et. all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B457-CD0A-4150-9C25-BC0D2921A5DE}"/>
              </a:ext>
            </a:extLst>
          </p:cNvPr>
          <p:cNvSpPr txBox="1"/>
          <p:nvPr/>
        </p:nvSpPr>
        <p:spPr>
          <a:xfrm>
            <a:off x="9401175" y="38735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17</a:t>
            </a:r>
          </a:p>
        </p:txBody>
      </p:sp>
      <p:pic>
        <p:nvPicPr>
          <p:cNvPr id="15" name="Picture 15" descr="GLGC_exome_TC_release.png">
            <a:extLst>
              <a:ext uri="{FF2B5EF4-FFF2-40B4-BE49-F238E27FC236}">
                <a16:creationId xmlns:a16="http://schemas.microsoft.com/office/drawing/2014/main" id="{8E356255-A285-422C-9F3F-948A657E1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10" y="1898650"/>
            <a:ext cx="5317028" cy="4591448"/>
          </a:xfrm>
          <a:prstGeom prst="rect">
            <a:avLst/>
          </a:prstGeom>
        </p:spPr>
      </p:pic>
      <p:pic>
        <p:nvPicPr>
          <p:cNvPr id="17" name="Picture 17" descr="GLGC_exome_HDL_release.png">
            <a:extLst>
              <a:ext uri="{FF2B5EF4-FFF2-40B4-BE49-F238E27FC236}">
                <a16:creationId xmlns:a16="http://schemas.microsoft.com/office/drawing/2014/main" id="{63DC3145-A1D4-4030-9B79-5C1E455D9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388" y="1898650"/>
            <a:ext cx="4886662" cy="458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50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>
            <a:extLst>
              <a:ext uri="{FF2B5EF4-FFF2-40B4-BE49-F238E27FC236}">
                <a16:creationId xmlns:a16="http://schemas.microsoft.com/office/drawing/2014/main" id="{D5599F71-1294-4423-AAA8-19FE28D3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>
            <a:extLst>
              <a:ext uri="{FF2B5EF4-FFF2-40B4-BE49-F238E27FC236}">
                <a16:creationId xmlns:a16="http://schemas.microsoft.com/office/drawing/2014/main" id="{3DEDF87D-4A42-4BB7-BC11-93052F59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3BF3FD-65BE-4285-8459-0514A32E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BEBEB"/>
                </a:solidFill>
              </a:rPr>
              <a:t>Preliminary results Bidirectional MR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7CF7-3C03-4BAF-9074-40C8BEFBE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Celiac 2011, Gosia </a:t>
            </a:r>
            <a:r>
              <a:rPr lang="en-US" dirty="0" err="1"/>
              <a:t>Trynka</a:t>
            </a:r>
            <a:r>
              <a:rPr lang="en-US" dirty="0"/>
              <a:t> et. all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B457-CD0A-4150-9C25-BC0D2921A5DE}"/>
              </a:ext>
            </a:extLst>
          </p:cNvPr>
          <p:cNvSpPr txBox="1"/>
          <p:nvPr/>
        </p:nvSpPr>
        <p:spPr>
          <a:xfrm>
            <a:off x="9401175" y="38735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18</a:t>
            </a:r>
          </a:p>
        </p:txBody>
      </p:sp>
      <p:pic>
        <p:nvPicPr>
          <p:cNvPr id="4" name="Picture 5" descr="Haemoglobin_2012_23222517_hg18_hg19.png">
            <a:extLst>
              <a:ext uri="{FF2B5EF4-FFF2-40B4-BE49-F238E27FC236}">
                <a16:creationId xmlns:a16="http://schemas.microsoft.com/office/drawing/2014/main" id="{4BE509E4-E812-49C3-BADE-5D392E93D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79" y="1898650"/>
            <a:ext cx="5327484" cy="4608978"/>
          </a:xfrm>
          <a:prstGeom prst="rect">
            <a:avLst/>
          </a:prstGeom>
        </p:spPr>
      </p:pic>
      <p:pic>
        <p:nvPicPr>
          <p:cNvPr id="11" name="Picture 11" descr="DeepinScreenshot_select-area_20171108160021.png">
            <a:extLst>
              <a:ext uri="{FF2B5EF4-FFF2-40B4-BE49-F238E27FC236}">
                <a16:creationId xmlns:a16="http://schemas.microsoft.com/office/drawing/2014/main" id="{B4C11815-6612-449A-BE6A-1E8A976A6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688" y="1898650"/>
            <a:ext cx="4729624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664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>
            <a:extLst>
              <a:ext uri="{FF2B5EF4-FFF2-40B4-BE49-F238E27FC236}">
                <a16:creationId xmlns:a16="http://schemas.microsoft.com/office/drawing/2014/main" id="{D5599F71-1294-4423-AAA8-19FE28D3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>
            <a:extLst>
              <a:ext uri="{FF2B5EF4-FFF2-40B4-BE49-F238E27FC236}">
                <a16:creationId xmlns:a16="http://schemas.microsoft.com/office/drawing/2014/main" id="{3DEDF87D-4A42-4BB7-BC11-93052F59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3BF3FD-65BE-4285-8459-0514A32E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BEBEB"/>
                </a:solidFill>
              </a:rPr>
              <a:t>Future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F7CF7-3C03-4BAF-9074-40C8BEFBE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921" y="1801495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Predict significant hits in case-control studies</a:t>
            </a:r>
          </a:p>
          <a:p>
            <a:r>
              <a:rPr lang="en-US" dirty="0"/>
              <a:t>Pathway analysis on SNPs in significant hits</a:t>
            </a:r>
          </a:p>
          <a:p>
            <a:r>
              <a:rPr lang="en-US" dirty="0"/>
              <a:t>Network Mendelian Randomization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B457-CD0A-4150-9C25-BC0D2921A5DE}"/>
              </a:ext>
            </a:extLst>
          </p:cNvPr>
          <p:cNvSpPr txBox="1"/>
          <p:nvPr/>
        </p:nvSpPr>
        <p:spPr>
          <a:xfrm>
            <a:off x="9401175" y="38735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164858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dna_background.png">
            <a:extLst>
              <a:ext uri="{FF2B5EF4-FFF2-40B4-BE49-F238E27FC236}">
                <a16:creationId xmlns:a16="http://schemas.microsoft.com/office/drawing/2014/main" id="{DED2DEBE-49DF-46B1-A256-8152719F4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528" y="-1308339"/>
            <a:ext cx="14403360" cy="8138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39512A-71A1-44BD-A203-8B7906381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219075"/>
            <a:ext cx="9906000" cy="1476375"/>
          </a:xfrm>
        </p:spPr>
        <p:txBody>
          <a:bodyPr/>
          <a:lstStyle/>
          <a:p>
            <a:r>
              <a:rPr lang="en-US"/>
              <a:t>Overview</a:t>
            </a:r>
          </a:p>
        </p:txBody>
      </p:sp>
      <p:pic>
        <p:nvPicPr>
          <p:cNvPr id="9" name="Picture 12" descr="DNA_white-579.png">
            <a:extLst>
              <a:ext uri="{FF2B5EF4-FFF2-40B4-BE49-F238E27FC236}">
                <a16:creationId xmlns:a16="http://schemas.microsoft.com/office/drawing/2014/main" id="{D1708753-8B62-49C9-B9F0-C5B33124D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13F380-74B1-4D4A-93C9-FBC42FAC999B}"/>
              </a:ext>
            </a:extLst>
          </p:cNvPr>
          <p:cNvSpPr txBox="1"/>
          <p:nvPr/>
        </p:nvSpPr>
        <p:spPr>
          <a:xfrm>
            <a:off x="9401175" y="34290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9E5B41-13E1-4174-9957-12C67E22655C}"/>
              </a:ext>
            </a:extLst>
          </p:cNvPr>
          <p:cNvSpPr txBox="1">
            <a:spLocks/>
          </p:cNvSpPr>
          <p:nvPr/>
        </p:nvSpPr>
        <p:spPr>
          <a:xfrm>
            <a:off x="646111" y="1853857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/>
              <a:t>Project goal</a:t>
            </a:r>
          </a:p>
          <a:p>
            <a:r>
              <a:rPr lang="en-US"/>
              <a:t>Mendelian Randomization</a:t>
            </a:r>
          </a:p>
          <a:p>
            <a:r>
              <a:rPr lang="en-US"/>
              <a:t>Methods</a:t>
            </a:r>
          </a:p>
          <a:p>
            <a:r>
              <a:rPr lang="en-US"/>
              <a:t>Data</a:t>
            </a:r>
          </a:p>
          <a:p>
            <a:r>
              <a:rPr lang="en-US"/>
              <a:t>Pipeline</a:t>
            </a:r>
          </a:p>
          <a:p>
            <a:r>
              <a:rPr lang="en-US"/>
              <a:t>Preliminary results</a:t>
            </a:r>
          </a:p>
          <a:p>
            <a:r>
              <a:rPr lang="en-US"/>
              <a:t>Future steps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83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DNA_white-579.png">
            <a:extLst>
              <a:ext uri="{FF2B5EF4-FFF2-40B4-BE49-F238E27FC236}">
                <a16:creationId xmlns:a16="http://schemas.microsoft.com/office/drawing/2014/main" id="{E1AFF1C0-EDBD-4F2F-8997-C6A3C19A4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5" name="Picture 6" descr="dna_background.png">
            <a:extLst>
              <a:ext uri="{FF2B5EF4-FFF2-40B4-BE49-F238E27FC236}">
                <a16:creationId xmlns:a16="http://schemas.microsoft.com/office/drawing/2014/main" id="{11AEC555-33FB-48CB-B213-A768492A6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268" y="-1306783"/>
            <a:ext cx="14403360" cy="8138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BB8A8F-6C78-4440-B1C6-AC4E426CF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9147B-3391-4D65-9AAD-A79BCCB58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853857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Inspect &gt; 60.000 clinical parameters to;</a:t>
            </a:r>
          </a:p>
          <a:p>
            <a:pPr lvl="1"/>
            <a:r>
              <a:rPr lang="en-US"/>
              <a:t>Find potential clinical parameters to evaluate causal effects on celiac disease</a:t>
            </a:r>
          </a:p>
          <a:p>
            <a:pPr lvl="1"/>
            <a:r>
              <a:rPr lang="en-US"/>
              <a:t>Identification of factors that cause or protect Celiac Disease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84A587-3E4F-491D-A57E-BBF9BC805A2C}"/>
              </a:ext>
            </a:extLst>
          </p:cNvPr>
          <p:cNvSpPr txBox="1"/>
          <p:nvPr/>
        </p:nvSpPr>
        <p:spPr>
          <a:xfrm>
            <a:off x="9410700" y="38100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06171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na_background.png">
            <a:extLst>
              <a:ext uri="{FF2B5EF4-FFF2-40B4-BE49-F238E27FC236}">
                <a16:creationId xmlns:a16="http://schemas.microsoft.com/office/drawing/2014/main" id="{AE9054E2-3EC7-483B-8065-963D15B85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67CAD5-5CAF-43B8-B2FE-85B0BF58B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325" y="409755"/>
            <a:ext cx="4401030" cy="1400175"/>
          </a:xfrm>
        </p:spPr>
        <p:txBody>
          <a:bodyPr/>
          <a:lstStyle/>
          <a:p>
            <a:r>
              <a:rPr lang="en-US" sz="3200"/>
              <a:t>Mendelian Randomization (MR)</a:t>
            </a:r>
          </a:p>
        </p:txBody>
      </p:sp>
      <p:pic>
        <p:nvPicPr>
          <p:cNvPr id="8" name="Picture 8" descr="Gregor_Mendel_2.png">
            <a:extLst>
              <a:ext uri="{FF2B5EF4-FFF2-40B4-BE49-F238E27FC236}">
                <a16:creationId xmlns:a16="http://schemas.microsoft.com/office/drawing/2014/main" id="{8FCE9C41-D962-4205-B4C3-1A82BBCF2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547" y="1952625"/>
            <a:ext cx="5049267" cy="6851350"/>
          </a:xfrm>
          <a:prstGeom prst="rect">
            <a:avLst/>
          </a:prstGeom>
        </p:spPr>
      </p:pic>
      <p:pic>
        <p:nvPicPr>
          <p:cNvPr id="20" name="Picture 16" descr="man.png">
            <a:extLst>
              <a:ext uri="{FF2B5EF4-FFF2-40B4-BE49-F238E27FC236}">
                <a16:creationId xmlns:a16="http://schemas.microsoft.com/office/drawing/2014/main" id="{EE223996-04FC-418A-BEEB-619E78F3C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725" y="1485900"/>
            <a:ext cx="479246" cy="479246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3BBF54AA-CE02-4B63-B0C8-D490F013CD18}"/>
              </a:ext>
            </a:extLst>
          </p:cNvPr>
          <p:cNvSpPr txBox="1">
            <a:spLocks/>
          </p:cNvSpPr>
          <p:nvPr/>
        </p:nvSpPr>
        <p:spPr>
          <a:xfrm>
            <a:off x="554038" y="409575"/>
            <a:ext cx="5105040" cy="14001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/>
              <a:t>Randomized Controlled Trials (RCT)</a:t>
            </a:r>
          </a:p>
        </p:txBody>
      </p:sp>
      <p:pic>
        <p:nvPicPr>
          <p:cNvPr id="31" name="Picture 14" descr="girl.png">
            <a:extLst>
              <a:ext uri="{FF2B5EF4-FFF2-40B4-BE49-F238E27FC236}">
                <a16:creationId xmlns:a16="http://schemas.microsoft.com/office/drawing/2014/main" id="{9F6E61EE-BA79-497D-B842-9147768CC5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75" y="1485900"/>
            <a:ext cx="471294" cy="473286"/>
          </a:xfrm>
          <a:prstGeom prst="rect">
            <a:avLst/>
          </a:prstGeom>
        </p:spPr>
      </p:pic>
      <p:pic>
        <p:nvPicPr>
          <p:cNvPr id="48" name="Picture 14" descr="girl.png">
            <a:extLst>
              <a:ext uri="{FF2B5EF4-FFF2-40B4-BE49-F238E27FC236}">
                <a16:creationId xmlns:a16="http://schemas.microsoft.com/office/drawing/2014/main" id="{C8E0EF6D-78E8-4E69-9D17-BF5F014CF7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1647825"/>
            <a:ext cx="471294" cy="473286"/>
          </a:xfrm>
          <a:prstGeom prst="rect">
            <a:avLst/>
          </a:prstGeom>
        </p:spPr>
      </p:pic>
      <p:pic>
        <p:nvPicPr>
          <p:cNvPr id="49" name="Picture 14" descr="girl.png">
            <a:extLst>
              <a:ext uri="{FF2B5EF4-FFF2-40B4-BE49-F238E27FC236}">
                <a16:creationId xmlns:a16="http://schemas.microsoft.com/office/drawing/2014/main" id="{226C5824-5028-4FB6-B20F-CECFA29AE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7925" y="1724025"/>
            <a:ext cx="471294" cy="473286"/>
          </a:xfrm>
          <a:prstGeom prst="rect">
            <a:avLst/>
          </a:prstGeom>
        </p:spPr>
      </p:pic>
      <p:pic>
        <p:nvPicPr>
          <p:cNvPr id="50" name="Picture 16" descr="man.png">
            <a:extLst>
              <a:ext uri="{FF2B5EF4-FFF2-40B4-BE49-F238E27FC236}">
                <a16:creationId xmlns:a16="http://schemas.microsoft.com/office/drawing/2014/main" id="{EDDEC711-3751-4738-84A0-1C834DA0D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750" y="1619250"/>
            <a:ext cx="479246" cy="479246"/>
          </a:xfrm>
          <a:prstGeom prst="rect">
            <a:avLst/>
          </a:prstGeom>
        </p:spPr>
      </p:pic>
      <p:pic>
        <p:nvPicPr>
          <p:cNvPr id="51" name="Picture 16" descr="man.png">
            <a:extLst>
              <a:ext uri="{FF2B5EF4-FFF2-40B4-BE49-F238E27FC236}">
                <a16:creationId xmlns:a16="http://schemas.microsoft.com/office/drawing/2014/main" id="{80FFC811-89A6-4905-B263-CC36FA7F1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4625" y="1724025"/>
            <a:ext cx="479246" cy="479246"/>
          </a:xfrm>
          <a:prstGeom prst="rect">
            <a:avLst/>
          </a:prstGeom>
        </p:spPr>
      </p:pic>
      <p:pic>
        <p:nvPicPr>
          <p:cNvPr id="52" name="Picture 52" descr="shuffle.png">
            <a:extLst>
              <a:ext uri="{FF2B5EF4-FFF2-40B4-BE49-F238E27FC236}">
                <a16:creationId xmlns:a16="http://schemas.microsoft.com/office/drawing/2014/main" id="{E96B1D3C-51FD-4841-8BF0-61DEC3A1B6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524125" y="2333625"/>
            <a:ext cx="608163" cy="60816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04DA26C-E5E0-4375-830F-D8F5E1790A6E}"/>
              </a:ext>
            </a:extLst>
          </p:cNvPr>
          <p:cNvSpPr txBox="1"/>
          <p:nvPr/>
        </p:nvSpPr>
        <p:spPr>
          <a:xfrm>
            <a:off x="933270" y="1647825"/>
            <a:ext cx="1204823" cy="3698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Sample </a:t>
            </a:r>
          </a:p>
        </p:txBody>
      </p:sp>
      <p:pic>
        <p:nvPicPr>
          <p:cNvPr id="55" name="Picture 16" descr="man.png">
            <a:extLst>
              <a:ext uri="{FF2B5EF4-FFF2-40B4-BE49-F238E27FC236}">
                <a16:creationId xmlns:a16="http://schemas.microsoft.com/office/drawing/2014/main" id="{AA6FFE7F-FB58-46DC-BD87-F12D038E9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4025" y="2933700"/>
            <a:ext cx="479246" cy="479246"/>
          </a:xfrm>
          <a:prstGeom prst="rect">
            <a:avLst/>
          </a:prstGeom>
        </p:spPr>
      </p:pic>
      <p:pic>
        <p:nvPicPr>
          <p:cNvPr id="56" name="Picture 16" descr="man.png">
            <a:extLst>
              <a:ext uri="{FF2B5EF4-FFF2-40B4-BE49-F238E27FC236}">
                <a16:creationId xmlns:a16="http://schemas.microsoft.com/office/drawing/2014/main" id="{5A312746-7958-4388-B2B6-1C5E8ADAA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900" y="3076575"/>
            <a:ext cx="479246" cy="479246"/>
          </a:xfrm>
          <a:prstGeom prst="rect">
            <a:avLst/>
          </a:prstGeom>
        </p:spPr>
      </p:pic>
      <p:pic>
        <p:nvPicPr>
          <p:cNvPr id="57" name="Picture 16" descr="man.png">
            <a:extLst>
              <a:ext uri="{FF2B5EF4-FFF2-40B4-BE49-F238E27FC236}">
                <a16:creationId xmlns:a16="http://schemas.microsoft.com/office/drawing/2014/main" id="{21252606-6CE1-488E-9364-C949B5A01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2933700"/>
            <a:ext cx="479246" cy="479246"/>
          </a:xfrm>
          <a:prstGeom prst="rect">
            <a:avLst/>
          </a:prstGeom>
        </p:spPr>
      </p:pic>
      <p:pic>
        <p:nvPicPr>
          <p:cNvPr id="58" name="Picture 14" descr="girl.png">
            <a:extLst>
              <a:ext uri="{FF2B5EF4-FFF2-40B4-BE49-F238E27FC236}">
                <a16:creationId xmlns:a16="http://schemas.microsoft.com/office/drawing/2014/main" id="{2254CED3-067F-44C3-B594-931E226FC7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3133725"/>
            <a:ext cx="471294" cy="473286"/>
          </a:xfrm>
          <a:prstGeom prst="rect">
            <a:avLst/>
          </a:prstGeom>
        </p:spPr>
      </p:pic>
      <p:pic>
        <p:nvPicPr>
          <p:cNvPr id="59" name="Picture 14" descr="girl.png">
            <a:extLst>
              <a:ext uri="{FF2B5EF4-FFF2-40B4-BE49-F238E27FC236}">
                <a16:creationId xmlns:a16="http://schemas.microsoft.com/office/drawing/2014/main" id="{7AF34712-BB2D-4E56-9FAB-D5D16AE042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50" y="3028950"/>
            <a:ext cx="471294" cy="473286"/>
          </a:xfrm>
          <a:prstGeom prst="rect">
            <a:avLst/>
          </a:prstGeom>
        </p:spPr>
      </p:pic>
      <p:pic>
        <p:nvPicPr>
          <p:cNvPr id="60" name="Picture 14" descr="girl.png">
            <a:extLst>
              <a:ext uri="{FF2B5EF4-FFF2-40B4-BE49-F238E27FC236}">
                <a16:creationId xmlns:a16="http://schemas.microsoft.com/office/drawing/2014/main" id="{1A952524-09D0-401E-8D38-40C42DB50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125" y="3171825"/>
            <a:ext cx="471294" cy="47328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F73F0037-F35F-4CC5-A457-4A2F6BACD410}"/>
              </a:ext>
            </a:extLst>
          </p:cNvPr>
          <p:cNvSpPr txBox="1"/>
          <p:nvPr/>
        </p:nvSpPr>
        <p:spPr>
          <a:xfrm>
            <a:off x="4133850" y="3133725"/>
            <a:ext cx="1082586" cy="3698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Control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06759B-AB26-44F1-986D-6F4DCBA6F513}"/>
              </a:ext>
            </a:extLst>
          </p:cNvPr>
          <p:cNvSpPr txBox="1"/>
          <p:nvPr/>
        </p:nvSpPr>
        <p:spPr>
          <a:xfrm>
            <a:off x="676275" y="3133725"/>
            <a:ext cx="953219" cy="3683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Case</a:t>
            </a:r>
          </a:p>
        </p:txBody>
      </p:sp>
      <p:pic>
        <p:nvPicPr>
          <p:cNvPr id="65" name="Picture 65" descr="pills.png">
            <a:extLst>
              <a:ext uri="{FF2B5EF4-FFF2-40B4-BE49-F238E27FC236}">
                <a16:creationId xmlns:a16="http://schemas.microsoft.com/office/drawing/2014/main" id="{2859713B-F5D7-49BA-8CC4-88A2C0F566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25" y="2781300"/>
            <a:ext cx="306268" cy="299919"/>
          </a:xfrm>
          <a:prstGeom prst="rect">
            <a:avLst/>
          </a:prstGeom>
        </p:spPr>
      </p:pic>
      <p:pic>
        <p:nvPicPr>
          <p:cNvPr id="67" name="Picture 65" descr="pills.png">
            <a:extLst>
              <a:ext uri="{FF2B5EF4-FFF2-40B4-BE49-F238E27FC236}">
                <a16:creationId xmlns:a16="http://schemas.microsoft.com/office/drawing/2014/main" id="{E7AADA43-01A8-40BB-8CCF-6C45DAEF8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4375" y="2790825"/>
            <a:ext cx="306268" cy="299919"/>
          </a:xfrm>
          <a:prstGeom prst="rect">
            <a:avLst/>
          </a:prstGeom>
        </p:spPr>
      </p:pic>
      <p:pic>
        <p:nvPicPr>
          <p:cNvPr id="68" name="Picture 68" descr="close.png">
            <a:extLst>
              <a:ext uri="{FF2B5EF4-FFF2-40B4-BE49-F238E27FC236}">
                <a16:creationId xmlns:a16="http://schemas.microsoft.com/office/drawing/2014/main" id="{CE93775C-F7E0-4660-AFC5-BAB15B9935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581525" y="2857500"/>
            <a:ext cx="276645" cy="285961"/>
          </a:xfrm>
          <a:prstGeom prst="rect">
            <a:avLst/>
          </a:prstGeom>
        </p:spPr>
      </p:pic>
      <p:pic>
        <p:nvPicPr>
          <p:cNvPr id="3" name="Picture 3" descr="right-arrow.png">
            <a:extLst>
              <a:ext uri="{FF2B5EF4-FFF2-40B4-BE49-F238E27FC236}">
                <a16:creationId xmlns:a16="http://schemas.microsoft.com/office/drawing/2014/main" id="{8CE3FF34-1E0C-4F87-B3F0-FC9F8DA8D2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685925" y="3800475"/>
            <a:ext cx="479978" cy="478886"/>
          </a:xfrm>
          <a:prstGeom prst="rect">
            <a:avLst/>
          </a:prstGeom>
        </p:spPr>
      </p:pic>
      <p:pic>
        <p:nvPicPr>
          <p:cNvPr id="27" name="Picture 3" descr="right-arrow.png">
            <a:extLst>
              <a:ext uri="{FF2B5EF4-FFF2-40B4-BE49-F238E27FC236}">
                <a16:creationId xmlns:a16="http://schemas.microsoft.com/office/drawing/2014/main" id="{B8FAEDE9-16B8-4916-A7B5-70658AFCAB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429000" y="3800475"/>
            <a:ext cx="479978" cy="478886"/>
          </a:xfrm>
          <a:prstGeom prst="rect">
            <a:avLst/>
          </a:prstGeom>
        </p:spPr>
      </p:pic>
      <p:pic>
        <p:nvPicPr>
          <p:cNvPr id="28" name="Picture 16" descr="man.png">
            <a:extLst>
              <a:ext uri="{FF2B5EF4-FFF2-40B4-BE49-F238E27FC236}">
                <a16:creationId xmlns:a16="http://schemas.microsoft.com/office/drawing/2014/main" id="{7F9F3F9B-74C1-46F8-AB9E-62C4ACF02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400" y="4438650"/>
            <a:ext cx="479246" cy="479246"/>
          </a:xfrm>
          <a:prstGeom prst="rect">
            <a:avLst/>
          </a:prstGeom>
        </p:spPr>
      </p:pic>
      <p:pic>
        <p:nvPicPr>
          <p:cNvPr id="29" name="Picture 16" descr="man.png">
            <a:extLst>
              <a:ext uri="{FF2B5EF4-FFF2-40B4-BE49-F238E27FC236}">
                <a16:creationId xmlns:a16="http://schemas.microsoft.com/office/drawing/2014/main" id="{BDB868E4-7FBE-4C99-924B-90CCAA4DA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75" y="4581525"/>
            <a:ext cx="479246" cy="479246"/>
          </a:xfrm>
          <a:prstGeom prst="rect">
            <a:avLst/>
          </a:prstGeom>
        </p:spPr>
      </p:pic>
      <p:pic>
        <p:nvPicPr>
          <p:cNvPr id="32" name="Picture 14" descr="girl.png">
            <a:extLst>
              <a:ext uri="{FF2B5EF4-FFF2-40B4-BE49-F238E27FC236}">
                <a16:creationId xmlns:a16="http://schemas.microsoft.com/office/drawing/2014/main" id="{724E55E9-86EA-4FC3-8BD5-8D92D26A0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525" y="4638675"/>
            <a:ext cx="471294" cy="473286"/>
          </a:xfrm>
          <a:prstGeom prst="rect">
            <a:avLst/>
          </a:prstGeom>
        </p:spPr>
      </p:pic>
      <p:pic>
        <p:nvPicPr>
          <p:cNvPr id="33" name="Picture 16" descr="man.png">
            <a:extLst>
              <a:ext uri="{FF2B5EF4-FFF2-40B4-BE49-F238E27FC236}">
                <a16:creationId xmlns:a16="http://schemas.microsoft.com/office/drawing/2014/main" id="{B85A52E2-9859-423D-B46C-45D4EECB4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950" y="4448175"/>
            <a:ext cx="479246" cy="479246"/>
          </a:xfrm>
          <a:prstGeom prst="rect">
            <a:avLst/>
          </a:prstGeom>
        </p:spPr>
      </p:pic>
      <p:pic>
        <p:nvPicPr>
          <p:cNvPr id="34" name="Picture 14" descr="girl.png">
            <a:extLst>
              <a:ext uri="{FF2B5EF4-FFF2-40B4-BE49-F238E27FC236}">
                <a16:creationId xmlns:a16="http://schemas.microsoft.com/office/drawing/2014/main" id="{5B14A6BD-194F-457E-ABDA-ED2F35707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4543425"/>
            <a:ext cx="471294" cy="473286"/>
          </a:xfrm>
          <a:prstGeom prst="rect">
            <a:avLst/>
          </a:prstGeom>
        </p:spPr>
      </p:pic>
      <p:pic>
        <p:nvPicPr>
          <p:cNvPr id="35" name="Picture 14" descr="girl.png">
            <a:extLst>
              <a:ext uri="{FF2B5EF4-FFF2-40B4-BE49-F238E27FC236}">
                <a16:creationId xmlns:a16="http://schemas.microsoft.com/office/drawing/2014/main" id="{87997985-0D0B-4408-9FF1-EED63D00E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075" y="4686300"/>
            <a:ext cx="471294" cy="473286"/>
          </a:xfrm>
          <a:prstGeom prst="rect">
            <a:avLst/>
          </a:prstGeom>
        </p:spPr>
      </p:pic>
      <p:pic>
        <p:nvPicPr>
          <p:cNvPr id="5" name="Picture 5" descr="data.png">
            <a:extLst>
              <a:ext uri="{FF2B5EF4-FFF2-40B4-BE49-F238E27FC236}">
                <a16:creationId xmlns:a16="http://schemas.microsoft.com/office/drawing/2014/main" id="{D602FD73-993C-441B-8BE4-49A2AB2224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971675" y="4448175"/>
            <a:ext cx="276584" cy="284522"/>
          </a:xfrm>
          <a:prstGeom prst="rect">
            <a:avLst/>
          </a:prstGeom>
        </p:spPr>
      </p:pic>
      <p:pic>
        <p:nvPicPr>
          <p:cNvPr id="36" name="Picture 5" descr="data.png">
            <a:extLst>
              <a:ext uri="{FF2B5EF4-FFF2-40B4-BE49-F238E27FC236}">
                <a16:creationId xmlns:a16="http://schemas.microsoft.com/office/drawing/2014/main" id="{496F4C4A-0A81-47FB-9D15-5C1621C674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819525" y="4438650"/>
            <a:ext cx="276584" cy="28452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60EC93D-E56C-426F-89D7-215CAE10DE0E}"/>
              </a:ext>
            </a:extLst>
          </p:cNvPr>
          <p:cNvSpPr txBox="1"/>
          <p:nvPr/>
        </p:nvSpPr>
        <p:spPr>
          <a:xfrm>
            <a:off x="4095750" y="1971675"/>
            <a:ext cx="37779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Random assignment of subjects</a:t>
            </a:r>
          </a:p>
        </p:txBody>
      </p:sp>
      <p:pic>
        <p:nvPicPr>
          <p:cNvPr id="44" name="Picture 3" descr="right-arrow.png">
            <a:extLst>
              <a:ext uri="{FF2B5EF4-FFF2-40B4-BE49-F238E27FC236}">
                <a16:creationId xmlns:a16="http://schemas.microsoft.com/office/drawing/2014/main" id="{78A59D66-BA7C-44A8-B0FC-828F86AEFC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685925" y="5295900"/>
            <a:ext cx="479978" cy="478886"/>
          </a:xfrm>
          <a:prstGeom prst="rect">
            <a:avLst/>
          </a:prstGeom>
        </p:spPr>
      </p:pic>
      <p:pic>
        <p:nvPicPr>
          <p:cNvPr id="45" name="Picture 3" descr="right-arrow.png">
            <a:extLst>
              <a:ext uri="{FF2B5EF4-FFF2-40B4-BE49-F238E27FC236}">
                <a16:creationId xmlns:a16="http://schemas.microsoft.com/office/drawing/2014/main" id="{06295EAC-A929-4BE4-950D-E39E19D4BA2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3427203" y="5295899"/>
            <a:ext cx="479978" cy="478886"/>
          </a:xfrm>
          <a:prstGeom prst="rect">
            <a:avLst/>
          </a:prstGeom>
        </p:spPr>
      </p:pic>
      <p:pic>
        <p:nvPicPr>
          <p:cNvPr id="13" name="Picture 13" descr="cardiogram.png">
            <a:extLst>
              <a:ext uri="{FF2B5EF4-FFF2-40B4-BE49-F238E27FC236}">
                <a16:creationId xmlns:a16="http://schemas.microsoft.com/office/drawing/2014/main" id="{2318E1A7-A307-4D79-85B7-B726FDF611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2472" y="5953125"/>
            <a:ext cx="672861" cy="672861"/>
          </a:xfrm>
          <a:prstGeom prst="rect">
            <a:avLst/>
          </a:prstGeom>
        </p:spPr>
      </p:pic>
      <p:pic>
        <p:nvPicPr>
          <p:cNvPr id="53" name="Picture 13" descr="cardiogram.png">
            <a:extLst>
              <a:ext uri="{FF2B5EF4-FFF2-40B4-BE49-F238E27FC236}">
                <a16:creationId xmlns:a16="http://schemas.microsoft.com/office/drawing/2014/main" id="{2F7929D8-6C61-4A10-BE7C-FD7695F7EF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3750" y="5953124"/>
            <a:ext cx="672861" cy="672861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5A075D45-5F68-4F53-BCE6-05F42382B9DD}"/>
              </a:ext>
            </a:extLst>
          </p:cNvPr>
          <p:cNvSpPr txBox="1"/>
          <p:nvPr/>
        </p:nvSpPr>
        <p:spPr>
          <a:xfrm>
            <a:off x="5347658" y="5898133"/>
            <a:ext cx="130552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Outcome</a:t>
            </a:r>
          </a:p>
        </p:txBody>
      </p:sp>
      <p:pic>
        <p:nvPicPr>
          <p:cNvPr id="4" name="Picture 5" descr="dna_vector.png">
            <a:extLst>
              <a:ext uri="{FF2B5EF4-FFF2-40B4-BE49-F238E27FC236}">
                <a16:creationId xmlns:a16="http://schemas.microsoft.com/office/drawing/2014/main" id="{FCD7291C-F729-44C4-992B-D5513B477E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60000">
            <a:off x="9189650" y="1708749"/>
            <a:ext cx="521710" cy="521710"/>
          </a:xfrm>
          <a:prstGeom prst="rect">
            <a:avLst/>
          </a:prstGeom>
        </p:spPr>
      </p:pic>
      <p:pic>
        <p:nvPicPr>
          <p:cNvPr id="46" name="Picture 5" descr="dna_vector.png">
            <a:extLst>
              <a:ext uri="{FF2B5EF4-FFF2-40B4-BE49-F238E27FC236}">
                <a16:creationId xmlns:a16="http://schemas.microsoft.com/office/drawing/2014/main" id="{CB7F395E-3B97-4114-82CC-DB4A440AC90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260000">
            <a:off x="8982075" y="1581150"/>
            <a:ext cx="521710" cy="521710"/>
          </a:xfrm>
          <a:prstGeom prst="rect">
            <a:avLst/>
          </a:prstGeom>
        </p:spPr>
      </p:pic>
      <p:pic>
        <p:nvPicPr>
          <p:cNvPr id="47" name="Picture 5" descr="dna_vector.png">
            <a:extLst>
              <a:ext uri="{FF2B5EF4-FFF2-40B4-BE49-F238E27FC236}">
                <a16:creationId xmlns:a16="http://schemas.microsoft.com/office/drawing/2014/main" id="{9EFDC02C-893F-4FA3-8655-6F69CF5CFA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1000000">
            <a:off x="8658225" y="1495425"/>
            <a:ext cx="521710" cy="521710"/>
          </a:xfrm>
          <a:prstGeom prst="rect">
            <a:avLst/>
          </a:prstGeom>
        </p:spPr>
      </p:pic>
      <p:pic>
        <p:nvPicPr>
          <p:cNvPr id="64" name="Picture 5" descr="dna_vector.png">
            <a:extLst>
              <a:ext uri="{FF2B5EF4-FFF2-40B4-BE49-F238E27FC236}">
                <a16:creationId xmlns:a16="http://schemas.microsoft.com/office/drawing/2014/main" id="{842A7E19-6E9E-4BA4-903A-1FA25636D2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420000">
            <a:off x="8601075" y="1685925"/>
            <a:ext cx="521710" cy="52171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C35DD42-26CF-4EAA-9449-B584C6E847A6}"/>
              </a:ext>
            </a:extLst>
          </p:cNvPr>
          <p:cNvSpPr txBox="1"/>
          <p:nvPr/>
        </p:nvSpPr>
        <p:spPr>
          <a:xfrm>
            <a:off x="9872393" y="1689519"/>
            <a:ext cx="1204823" cy="3698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Sample </a:t>
            </a:r>
          </a:p>
        </p:txBody>
      </p:sp>
      <p:pic>
        <p:nvPicPr>
          <p:cNvPr id="69" name="Picture 52" descr="shuffle.png">
            <a:extLst>
              <a:ext uri="{FF2B5EF4-FFF2-40B4-BE49-F238E27FC236}">
                <a16:creationId xmlns:a16="http://schemas.microsoft.com/office/drawing/2014/main" id="{913537C4-0967-45FD-9CC7-3CB9A20D79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833270" y="2275397"/>
            <a:ext cx="608163" cy="608163"/>
          </a:xfrm>
          <a:prstGeom prst="rect">
            <a:avLst/>
          </a:prstGeom>
        </p:spPr>
      </p:pic>
      <p:pic>
        <p:nvPicPr>
          <p:cNvPr id="9" name="Picture 9" descr="dna_vector_right.png">
            <a:extLst>
              <a:ext uri="{FF2B5EF4-FFF2-40B4-BE49-F238E27FC236}">
                <a16:creationId xmlns:a16="http://schemas.microsoft.com/office/drawing/2014/main" id="{A7BCEB55-DC95-4F03-A45A-C8D0BA59EE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580000">
            <a:off x="8013761" y="2839708"/>
            <a:ext cx="644243" cy="644243"/>
          </a:xfrm>
          <a:prstGeom prst="rect">
            <a:avLst/>
          </a:prstGeom>
        </p:spPr>
      </p:pic>
      <p:pic>
        <p:nvPicPr>
          <p:cNvPr id="11" name="Picture 11" descr="dna_vector_left.png">
            <a:extLst>
              <a:ext uri="{FF2B5EF4-FFF2-40B4-BE49-F238E27FC236}">
                <a16:creationId xmlns:a16="http://schemas.microsoft.com/office/drawing/2014/main" id="{7A5B84B2-3B7C-42B2-A92D-07E977FD467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2940000">
            <a:off x="9610725" y="2943225"/>
            <a:ext cx="704486" cy="704486"/>
          </a:xfrm>
          <a:prstGeom prst="rect">
            <a:avLst/>
          </a:prstGeom>
        </p:spPr>
      </p:pic>
      <p:pic>
        <p:nvPicPr>
          <p:cNvPr id="70" name="Picture 11" descr="dna_vector_left.png">
            <a:extLst>
              <a:ext uri="{FF2B5EF4-FFF2-40B4-BE49-F238E27FC236}">
                <a16:creationId xmlns:a16="http://schemas.microsoft.com/office/drawing/2014/main" id="{0A55132B-CDA5-44AD-BA30-B0201C855F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420000">
            <a:off x="9915525" y="2809875"/>
            <a:ext cx="704486" cy="704486"/>
          </a:xfrm>
          <a:prstGeom prst="rect">
            <a:avLst/>
          </a:prstGeom>
        </p:spPr>
      </p:pic>
      <p:pic>
        <p:nvPicPr>
          <p:cNvPr id="71" name="Picture 11" descr="dna_vector_left.png">
            <a:extLst>
              <a:ext uri="{FF2B5EF4-FFF2-40B4-BE49-F238E27FC236}">
                <a16:creationId xmlns:a16="http://schemas.microsoft.com/office/drawing/2014/main" id="{3352D550-12B1-4290-9325-066AA7BB3AF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2660000">
            <a:off x="9410700" y="2581275"/>
            <a:ext cx="704486" cy="704486"/>
          </a:xfrm>
          <a:prstGeom prst="rect">
            <a:avLst/>
          </a:prstGeom>
        </p:spPr>
      </p:pic>
      <p:pic>
        <p:nvPicPr>
          <p:cNvPr id="72" name="Picture 9" descr="dna_vector_right.png">
            <a:extLst>
              <a:ext uri="{FF2B5EF4-FFF2-40B4-BE49-F238E27FC236}">
                <a16:creationId xmlns:a16="http://schemas.microsoft.com/office/drawing/2014/main" id="{9BCE5E82-0404-4588-9A11-DBC82FA4F0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6900000">
            <a:off x="7896225" y="2943225"/>
            <a:ext cx="644243" cy="644243"/>
          </a:xfrm>
          <a:prstGeom prst="rect">
            <a:avLst/>
          </a:prstGeom>
        </p:spPr>
      </p:pic>
      <p:pic>
        <p:nvPicPr>
          <p:cNvPr id="73" name="Picture 9" descr="dna_vector_right.png">
            <a:extLst>
              <a:ext uri="{FF2B5EF4-FFF2-40B4-BE49-F238E27FC236}">
                <a16:creationId xmlns:a16="http://schemas.microsoft.com/office/drawing/2014/main" id="{10AF3CA0-33AD-420A-B92D-B5CB748EFD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3920000">
            <a:off x="7838715" y="2762071"/>
            <a:ext cx="644243" cy="644243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342CD583-B200-4911-9793-7371BF48D620}"/>
              </a:ext>
            </a:extLst>
          </p:cNvPr>
          <p:cNvSpPr txBox="1"/>
          <p:nvPr/>
        </p:nvSpPr>
        <p:spPr>
          <a:xfrm>
            <a:off x="6315075" y="3086100"/>
            <a:ext cx="1420723" cy="64611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Genotype </a:t>
            </a:r>
          </a:p>
          <a:p>
            <a:pPr algn="ctr"/>
            <a:r>
              <a:rPr lang="en-US"/>
              <a:t>AA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4D40350-4270-4A09-9286-BEC959A34461}"/>
              </a:ext>
            </a:extLst>
          </p:cNvPr>
          <p:cNvSpPr txBox="1"/>
          <p:nvPr/>
        </p:nvSpPr>
        <p:spPr>
          <a:xfrm>
            <a:off x="10458450" y="3114675"/>
            <a:ext cx="1420723" cy="64611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Genotype </a:t>
            </a:r>
          </a:p>
          <a:p>
            <a:pPr algn="ctr"/>
            <a:r>
              <a:rPr lang="en-US"/>
              <a:t>aa</a:t>
            </a:r>
          </a:p>
        </p:txBody>
      </p:sp>
      <p:pic>
        <p:nvPicPr>
          <p:cNvPr id="77" name="Picture 3" descr="right-arrow.png">
            <a:extLst>
              <a:ext uri="{FF2B5EF4-FFF2-40B4-BE49-F238E27FC236}">
                <a16:creationId xmlns:a16="http://schemas.microsoft.com/office/drawing/2014/main" id="{EC8A4C2F-F847-4B31-B309-D54452AE93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877175" y="3781425"/>
            <a:ext cx="479978" cy="478886"/>
          </a:xfrm>
          <a:prstGeom prst="rect">
            <a:avLst/>
          </a:prstGeom>
        </p:spPr>
      </p:pic>
      <p:pic>
        <p:nvPicPr>
          <p:cNvPr id="78" name="Picture 3" descr="right-arrow.png">
            <a:extLst>
              <a:ext uri="{FF2B5EF4-FFF2-40B4-BE49-F238E27FC236}">
                <a16:creationId xmlns:a16="http://schemas.microsoft.com/office/drawing/2014/main" id="{394B1485-0B93-4F0F-AC14-116794BE8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753600" y="3762375"/>
            <a:ext cx="479978" cy="478886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23873C87-04E5-48AF-97AA-6347342F5140}"/>
              </a:ext>
            </a:extLst>
          </p:cNvPr>
          <p:cNvSpPr txBox="1"/>
          <p:nvPr/>
        </p:nvSpPr>
        <p:spPr>
          <a:xfrm>
            <a:off x="4114800" y="2266950"/>
            <a:ext cx="37779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Random allocation of alleles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FBCAD77-46AF-43A0-A5C3-22DEA4D77464}"/>
              </a:ext>
            </a:extLst>
          </p:cNvPr>
          <p:cNvCxnSpPr/>
          <p:nvPr/>
        </p:nvCxnSpPr>
        <p:spPr>
          <a:xfrm>
            <a:off x="4162425" y="2314575"/>
            <a:ext cx="3610153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Picture 15" descr="atoms.png">
            <a:extLst>
              <a:ext uri="{FF2B5EF4-FFF2-40B4-BE49-F238E27FC236}">
                <a16:creationId xmlns:a16="http://schemas.microsoft.com/office/drawing/2014/main" id="{57664E6C-CEF7-4986-A57A-CBF336B5D25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7650" y="4572000"/>
            <a:ext cx="507521" cy="507521"/>
          </a:xfrm>
          <a:prstGeom prst="rect">
            <a:avLst/>
          </a:prstGeom>
        </p:spPr>
      </p:pic>
      <p:pic>
        <p:nvPicPr>
          <p:cNvPr id="82" name="Picture 15" descr="atoms.png">
            <a:extLst>
              <a:ext uri="{FF2B5EF4-FFF2-40B4-BE49-F238E27FC236}">
                <a16:creationId xmlns:a16="http://schemas.microsoft.com/office/drawing/2014/main" id="{D7A31054-271A-410C-B3F0-8D0A72F19C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7620000">
            <a:off x="7777613" y="4336751"/>
            <a:ext cx="507521" cy="507521"/>
          </a:xfrm>
          <a:prstGeom prst="rect">
            <a:avLst/>
          </a:prstGeom>
        </p:spPr>
      </p:pic>
      <p:pic>
        <p:nvPicPr>
          <p:cNvPr id="83" name="Picture 15" descr="atoms.png">
            <a:extLst>
              <a:ext uri="{FF2B5EF4-FFF2-40B4-BE49-F238E27FC236}">
                <a16:creationId xmlns:a16="http://schemas.microsoft.com/office/drawing/2014/main" id="{717724C3-81FC-48FC-9EB6-A92EEA97780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060000">
            <a:off x="8258175" y="4333875"/>
            <a:ext cx="507521" cy="507521"/>
          </a:xfrm>
          <a:prstGeom prst="rect">
            <a:avLst/>
          </a:prstGeom>
        </p:spPr>
      </p:pic>
      <p:pic>
        <p:nvPicPr>
          <p:cNvPr id="17" name="Picture 17" descr="atoms (1).png">
            <a:extLst>
              <a:ext uri="{FF2B5EF4-FFF2-40B4-BE49-F238E27FC236}">
                <a16:creationId xmlns:a16="http://schemas.microsoft.com/office/drawing/2014/main" id="{CAFC79FB-3DDF-4F4E-991F-D4E5906E4DF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05950" y="4257675"/>
            <a:ext cx="622540" cy="622540"/>
          </a:xfrm>
          <a:prstGeom prst="rect">
            <a:avLst/>
          </a:prstGeom>
        </p:spPr>
      </p:pic>
      <p:pic>
        <p:nvPicPr>
          <p:cNvPr id="84" name="Picture 17" descr="atoms (1).png">
            <a:extLst>
              <a:ext uri="{FF2B5EF4-FFF2-40B4-BE49-F238E27FC236}">
                <a16:creationId xmlns:a16="http://schemas.microsoft.com/office/drawing/2014/main" id="{33A95D74-033C-4932-AFEC-DE417D7D5A9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9660000">
            <a:off x="9753600" y="4505325"/>
            <a:ext cx="622540" cy="622540"/>
          </a:xfrm>
          <a:prstGeom prst="rect">
            <a:avLst/>
          </a:prstGeom>
        </p:spPr>
      </p:pic>
      <p:pic>
        <p:nvPicPr>
          <p:cNvPr id="85" name="Picture 17" descr="atoms (1).png">
            <a:extLst>
              <a:ext uri="{FF2B5EF4-FFF2-40B4-BE49-F238E27FC236}">
                <a16:creationId xmlns:a16="http://schemas.microsoft.com/office/drawing/2014/main" id="{1CAA3B14-ADDD-481B-A2B8-FC965953E01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5840000">
            <a:off x="10029825" y="4200525"/>
            <a:ext cx="622540" cy="622540"/>
          </a:xfrm>
          <a:prstGeom prst="rect">
            <a:avLst/>
          </a:prstGeom>
        </p:spPr>
      </p:pic>
      <p:pic>
        <p:nvPicPr>
          <p:cNvPr id="86" name="Picture 3" descr="right-arrow.png">
            <a:extLst>
              <a:ext uri="{FF2B5EF4-FFF2-40B4-BE49-F238E27FC236}">
                <a16:creationId xmlns:a16="http://schemas.microsoft.com/office/drawing/2014/main" id="{64D2D9BC-A55C-4B0E-A965-A623D562F6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7886700" y="5267325"/>
            <a:ext cx="479978" cy="478886"/>
          </a:xfrm>
          <a:prstGeom prst="rect">
            <a:avLst/>
          </a:prstGeom>
        </p:spPr>
      </p:pic>
      <p:pic>
        <p:nvPicPr>
          <p:cNvPr id="87" name="Picture 3" descr="right-arrow.png">
            <a:extLst>
              <a:ext uri="{FF2B5EF4-FFF2-40B4-BE49-F238E27FC236}">
                <a16:creationId xmlns:a16="http://schemas.microsoft.com/office/drawing/2014/main" id="{BE9824D7-05E7-4919-BCA8-258B605C6A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9763125" y="5305425"/>
            <a:ext cx="479978" cy="478886"/>
          </a:xfrm>
          <a:prstGeom prst="rect">
            <a:avLst/>
          </a:prstGeom>
        </p:spPr>
      </p:pic>
      <p:pic>
        <p:nvPicPr>
          <p:cNvPr id="88" name="Picture 13" descr="cardiogram.png">
            <a:extLst>
              <a:ext uri="{FF2B5EF4-FFF2-40B4-BE49-F238E27FC236}">
                <a16:creationId xmlns:a16="http://schemas.microsoft.com/office/drawing/2014/main" id="{90483CA6-9C26-4376-9391-8FFCD6DD18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0975" y="5934075"/>
            <a:ext cx="672861" cy="672861"/>
          </a:xfrm>
          <a:prstGeom prst="rect">
            <a:avLst/>
          </a:prstGeom>
        </p:spPr>
      </p:pic>
      <p:pic>
        <p:nvPicPr>
          <p:cNvPr id="89" name="Picture 13" descr="cardiogram.png">
            <a:extLst>
              <a:ext uri="{FF2B5EF4-FFF2-40B4-BE49-F238E27FC236}">
                <a16:creationId xmlns:a16="http://schemas.microsoft.com/office/drawing/2014/main" id="{233A6FB7-01AE-47A6-BEF4-4A30D6A982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7875" y="5924550"/>
            <a:ext cx="672861" cy="672861"/>
          </a:xfrm>
          <a:prstGeom prst="rect">
            <a:avLst/>
          </a:prstGeom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2735822-8C4F-4158-87B7-E0DA800735D1}"/>
              </a:ext>
            </a:extLst>
          </p:cNvPr>
          <p:cNvCxnSpPr>
            <a:cxnSpLocks/>
          </p:cNvCxnSpPr>
          <p:nvPr/>
        </p:nvCxnSpPr>
        <p:spPr>
          <a:xfrm>
            <a:off x="4747404" y="6283803"/>
            <a:ext cx="2510287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F868BDA-93B4-4BF3-8B20-9125BF61B704}"/>
              </a:ext>
            </a:extLst>
          </p:cNvPr>
          <p:cNvCxnSpPr>
            <a:cxnSpLocks/>
          </p:cNvCxnSpPr>
          <p:nvPr/>
        </p:nvCxnSpPr>
        <p:spPr>
          <a:xfrm>
            <a:off x="4715953" y="4607584"/>
            <a:ext cx="2510287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347280CB-F9D9-4B03-B885-76771C41C071}"/>
              </a:ext>
            </a:extLst>
          </p:cNvPr>
          <p:cNvSpPr txBox="1"/>
          <p:nvPr/>
        </p:nvSpPr>
        <p:spPr>
          <a:xfrm>
            <a:off x="4095750" y="4257675"/>
            <a:ext cx="37779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Target effects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AF5B403-8824-4C69-9FBD-BC874905A1EE}"/>
              </a:ext>
            </a:extLst>
          </p:cNvPr>
          <p:cNvSpPr txBox="1"/>
          <p:nvPr/>
        </p:nvSpPr>
        <p:spPr>
          <a:xfrm>
            <a:off x="4114800" y="4593746"/>
            <a:ext cx="377795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Protein effects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333F41-037F-4212-9FE7-8E51302D1BA1}"/>
              </a:ext>
            </a:extLst>
          </p:cNvPr>
          <p:cNvSpPr txBox="1"/>
          <p:nvPr/>
        </p:nvSpPr>
        <p:spPr>
          <a:xfrm>
            <a:off x="9401175" y="38735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7684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2" descr="DNA_white-579.png">
            <a:extLst>
              <a:ext uri="{FF2B5EF4-FFF2-40B4-BE49-F238E27FC236}">
                <a16:creationId xmlns:a16="http://schemas.microsoft.com/office/drawing/2014/main" id="{F4F8962D-5F2F-445E-B30F-EF1E5FDBE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12" name="Picture 11" descr="dna_background.png">
            <a:extLst>
              <a:ext uri="{FF2B5EF4-FFF2-40B4-BE49-F238E27FC236}">
                <a16:creationId xmlns:a16="http://schemas.microsoft.com/office/drawing/2014/main" id="{8CD621C6-E34D-4746-8A4D-1AADF0665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70344C-0E4D-49A9-9EDB-0EB470D4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80A2C02-BC72-4A8B-B674-7880BBCCA9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2830779"/>
              </p:ext>
            </p:extLst>
          </p:nvPr>
        </p:nvGraphicFramePr>
        <p:xfrm>
          <a:off x="646111" y="1212469"/>
          <a:ext cx="11058522" cy="4577079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2571750">
                  <a:extLst>
                    <a:ext uri="{9D8B030D-6E8A-4147-A177-3AD203B41FA5}">
                      <a16:colId xmlns:a16="http://schemas.microsoft.com/office/drawing/2014/main" val="1905667138"/>
                    </a:ext>
                  </a:extLst>
                </a:gridCol>
                <a:gridCol w="3248024">
                  <a:extLst>
                    <a:ext uri="{9D8B030D-6E8A-4147-A177-3AD203B41FA5}">
                      <a16:colId xmlns:a16="http://schemas.microsoft.com/office/drawing/2014/main" val="2193445130"/>
                    </a:ext>
                  </a:extLst>
                </a:gridCol>
                <a:gridCol w="2819399">
                  <a:extLst>
                    <a:ext uri="{9D8B030D-6E8A-4147-A177-3AD203B41FA5}">
                      <a16:colId xmlns:a16="http://schemas.microsoft.com/office/drawing/2014/main" val="256142757"/>
                    </a:ext>
                  </a:extLst>
                </a:gridCol>
                <a:gridCol w="2419349">
                  <a:extLst>
                    <a:ext uri="{9D8B030D-6E8A-4147-A177-3AD203B41FA5}">
                      <a16:colId xmlns:a16="http://schemas.microsoft.com/office/drawing/2014/main" val="3870491967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741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Two-Sample 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- Estimate causal effect between different samples</a:t>
                      </a:r>
                    </a:p>
                    <a:p>
                      <a:pPr lvl="0">
                        <a:buNone/>
                      </a:pPr>
                      <a:r>
                        <a:rPr lang="en-US" sz="1400"/>
                        <a:t>- Summary-level data from GWAS can be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- Cannot test for confounding</a:t>
                      </a:r>
                    </a:p>
                    <a:p>
                      <a:pPr lvl="0">
                        <a:buNone/>
                      </a:pPr>
                      <a:r>
                        <a:rPr lang="en-US" sz="1400"/>
                        <a:t>- No overall causal estimate</a:t>
                      </a:r>
                    </a:p>
                    <a:p>
                      <a:pPr lvl="0">
                        <a:buNone/>
                      </a:pPr>
                      <a:r>
                        <a:rPr lang="en-US" sz="1400"/>
                        <a:t>- Assumes genetic variants are uncorrelated (not in linkage disequilibrium)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- Causal estimate between genetic variants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352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Inverse-Variance Weighted method (IVW)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- Overall causal estimate between exposure and outcome</a:t>
                      </a:r>
                    </a:p>
                    <a:p>
                      <a:pPr lvl="0">
                        <a:buNone/>
                      </a:pPr>
                      <a:r>
                        <a:rPr lang="en-US" sz="1400"/>
                        <a:t>- Summary-level data from GWAS can be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- Assumes causal estimates provide independent evidence (no correlation)</a:t>
                      </a:r>
                    </a:p>
                    <a:p>
                      <a:pPr lvl="0">
                        <a:buNone/>
                      </a:pPr>
                      <a:r>
                        <a:rPr lang="en-US" sz="1400"/>
                        <a:t>- Cannot test for confounding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- Overall causal estimate between exposure and 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7869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MR-egger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- Can test for confounding (correlation between variants)</a:t>
                      </a:r>
                      <a:endParaRPr lang="en-US"/>
                    </a:p>
                    <a:p>
                      <a:pPr lvl="0">
                        <a:buNone/>
                      </a:pPr>
                      <a:r>
                        <a:rPr lang="en-US" sz="1400"/>
                        <a:t>- Can test for a causal effect</a:t>
                      </a:r>
                    </a:p>
                    <a:p>
                      <a:pPr lvl="0">
                        <a:buNone/>
                      </a:pPr>
                      <a:r>
                        <a:rPr lang="en-US" sz="1400"/>
                        <a:t>- An estimate of the overall causal effect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- Needs 3 or more genetic variants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- Overall causal estimate</a:t>
                      </a:r>
                    </a:p>
                    <a:p>
                      <a:pPr lvl="0">
                        <a:buNone/>
                      </a:pPr>
                      <a:r>
                        <a:rPr lang="en-US" sz="1400"/>
                        <a:t>- MR-egger causal test</a:t>
                      </a:r>
                    </a:p>
                    <a:p>
                      <a:pPr lvl="0">
                        <a:buNone/>
                      </a:pPr>
                      <a:r>
                        <a:rPr lang="en-US" sz="1400"/>
                        <a:t>- Overall pleiotropic effect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14770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Bidirectional MR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- Can determine when genetic variant exhibits primary effect on the exposure, or the effect is secondary to the 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- difficulty in the presence of genetic variants that influence each 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- MR analysis in both directions, that ascertains direction of causal relationship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18609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E3D8510-5D49-4C00-BCBC-CE1B6133960D}"/>
              </a:ext>
            </a:extLst>
          </p:cNvPr>
          <p:cNvSpPr txBox="1"/>
          <p:nvPr/>
        </p:nvSpPr>
        <p:spPr>
          <a:xfrm>
            <a:off x="9391650" y="41910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5</a:t>
            </a:r>
          </a:p>
        </p:txBody>
      </p:sp>
      <p:pic>
        <p:nvPicPr>
          <p:cNvPr id="4" name="Picture 4" descr="close.png">
            <a:extLst>
              <a:ext uri="{FF2B5EF4-FFF2-40B4-BE49-F238E27FC236}">
                <a16:creationId xmlns:a16="http://schemas.microsoft.com/office/drawing/2014/main" id="{2AC39F35-3222-4EC6-A012-7BC263EFB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7975" y="1269978"/>
            <a:ext cx="263045" cy="266220"/>
          </a:xfrm>
          <a:prstGeom prst="rect">
            <a:avLst/>
          </a:prstGeom>
        </p:spPr>
      </p:pic>
      <p:pic>
        <p:nvPicPr>
          <p:cNvPr id="6" name="Picture 6" descr="done-tick.png">
            <a:extLst>
              <a:ext uri="{FF2B5EF4-FFF2-40B4-BE49-F238E27FC236}">
                <a16:creationId xmlns:a16="http://schemas.microsoft.com/office/drawing/2014/main" id="{2A45E471-5531-4906-8468-58492308A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7575" y="1212469"/>
            <a:ext cx="321065" cy="321065"/>
          </a:xfrm>
          <a:prstGeom prst="rect">
            <a:avLst/>
          </a:prstGeom>
        </p:spPr>
      </p:pic>
      <p:pic>
        <p:nvPicPr>
          <p:cNvPr id="9" name="Picture 9" descr="left-arrow.png">
            <a:extLst>
              <a:ext uri="{FF2B5EF4-FFF2-40B4-BE49-F238E27FC236}">
                <a16:creationId xmlns:a16="http://schemas.microsoft.com/office/drawing/2014/main" id="{1518CB6D-8433-4A3A-A6E4-1B4133141F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9353550" y="1190903"/>
            <a:ext cx="363268" cy="36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28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>
            <a:extLst>
              <a:ext uri="{FF2B5EF4-FFF2-40B4-BE49-F238E27FC236}">
                <a16:creationId xmlns:a16="http://schemas.microsoft.com/office/drawing/2014/main" id="{D5599F71-1294-4423-AAA8-19FE28D3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>
            <a:extLst>
              <a:ext uri="{FF2B5EF4-FFF2-40B4-BE49-F238E27FC236}">
                <a16:creationId xmlns:a16="http://schemas.microsoft.com/office/drawing/2014/main" id="{3DEDF87D-4A42-4BB7-BC11-93052F59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3BF3FD-65BE-4285-8459-0514A32E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B457-CD0A-4150-9C25-BC0D2921A5DE}"/>
              </a:ext>
            </a:extLst>
          </p:cNvPr>
          <p:cNvSpPr txBox="1"/>
          <p:nvPr/>
        </p:nvSpPr>
        <p:spPr>
          <a:xfrm>
            <a:off x="9401175" y="38735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6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2CDA1BB-8AE5-4EDF-B052-7CA7C4508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967270"/>
              </p:ext>
            </p:extLst>
          </p:nvPr>
        </p:nvGraphicFramePr>
        <p:xfrm>
          <a:off x="781199" y="1362075"/>
          <a:ext cx="10596935" cy="45872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653088">
                  <a:extLst>
                    <a:ext uri="{9D8B030D-6E8A-4147-A177-3AD203B41FA5}">
                      <a16:colId xmlns:a16="http://schemas.microsoft.com/office/drawing/2014/main" val="3219381502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887541410"/>
                    </a:ext>
                  </a:extLst>
                </a:gridCol>
                <a:gridCol w="2390774">
                  <a:extLst>
                    <a:ext uri="{9D8B030D-6E8A-4147-A177-3AD203B41FA5}">
                      <a16:colId xmlns:a16="http://schemas.microsoft.com/office/drawing/2014/main" val="3622268038"/>
                    </a:ext>
                  </a:extLst>
                </a:gridCol>
                <a:gridCol w="2047874">
                  <a:extLst>
                    <a:ext uri="{9D8B030D-6E8A-4147-A177-3AD203B41FA5}">
                      <a16:colId xmlns:a16="http://schemas.microsoft.com/office/drawing/2014/main" val="12262951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Amount of Phenotypes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Direction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276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Celiac, </a:t>
                      </a:r>
                      <a:r>
                        <a:rPr lang="en-US" sz="1600" err="1"/>
                        <a:t>Trynka</a:t>
                      </a:r>
                      <a:r>
                        <a:rPr lang="en-US" sz="1600"/>
                        <a:t> 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GWAS </a:t>
                      </a:r>
                      <a:r>
                        <a:rPr lang="en-US" sz="1600" err="1"/>
                        <a:t>Immunochip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08752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Celiac, Dubois 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GWAS </a:t>
                      </a:r>
                      <a:r>
                        <a:rPr lang="en-US" sz="1600" dirty="0" err="1"/>
                        <a:t>Immunochip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935507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The NHGRI-EBI GWAS catalog 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 err="1"/>
                        <a:t>Publicated</a:t>
                      </a:r>
                      <a:r>
                        <a:rPr lang="en-US" sz="1600" dirty="0"/>
                        <a:t> GWAS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2893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Exposure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194880"/>
                  </a:ext>
                </a:extLst>
              </a:tr>
              <a:tr h="3708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 err="1"/>
                        <a:t>MRbase</a:t>
                      </a:r>
                      <a:r>
                        <a:rPr lang="en-US" sz="1600" dirty="0"/>
                        <a:t> Metabolite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FFFFFF"/>
                          </a:solidFill>
                          <a:latin typeface="Century Gothic"/>
                        </a:rPr>
                        <a:t>GWAS on metabolites in whole blood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121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Exposure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61802"/>
                  </a:ext>
                </a:extLst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 err="1"/>
                        <a:t>MRbase</a:t>
                      </a:r>
                      <a:r>
                        <a:rPr lang="en-US" sz="1600" dirty="0"/>
                        <a:t> Proteins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GWAS on protein levels whole blood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Exposure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864456"/>
                  </a:ext>
                </a:extLst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 err="1"/>
                        <a:t>MRbase</a:t>
                      </a:r>
                      <a:r>
                        <a:rPr lang="en-US" sz="1600" dirty="0"/>
                        <a:t> Gene Expression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GWAS on gene identifiers in 44 different tissues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32432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Exposure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551084"/>
                  </a:ext>
                </a:extLst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 err="1"/>
                        <a:t>MRbase</a:t>
                      </a:r>
                      <a:r>
                        <a:rPr lang="en-US" sz="1600" dirty="0"/>
                        <a:t> Methylation levels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GWAS on methylation levels in whole blood across 5 time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33256 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Exposure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457469"/>
                  </a:ext>
                </a:extLst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 err="1"/>
                        <a:t>Publicated</a:t>
                      </a:r>
                      <a:r>
                        <a:rPr lang="en-US" sz="1600" dirty="0"/>
                        <a:t> GWAS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GWAS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1308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dirty="0"/>
                        <a:t>Exposure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814226"/>
                  </a:ext>
                </a:extLst>
              </a:tr>
            </a:tbl>
          </a:graphicData>
        </a:graphic>
      </p:graphicFrame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A6E6C6CF-654D-412D-9E31-F3CD69357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403322"/>
              </p:ext>
            </p:extLst>
          </p:nvPr>
        </p:nvGraphicFramePr>
        <p:xfrm>
          <a:off x="762000" y="5953125"/>
          <a:ext cx="10610850" cy="3708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6191250">
                  <a:extLst>
                    <a:ext uri="{9D8B030D-6E8A-4147-A177-3AD203B41FA5}">
                      <a16:colId xmlns:a16="http://schemas.microsoft.com/office/drawing/2014/main" val="1696060898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1264651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/>
                        <a:t>70059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011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0447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>
            <a:extLst>
              <a:ext uri="{FF2B5EF4-FFF2-40B4-BE49-F238E27FC236}">
                <a16:creationId xmlns:a16="http://schemas.microsoft.com/office/drawing/2014/main" id="{D5599F71-1294-4423-AAA8-19FE28D3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>
            <a:extLst>
              <a:ext uri="{FF2B5EF4-FFF2-40B4-BE49-F238E27FC236}">
                <a16:creationId xmlns:a16="http://schemas.microsoft.com/office/drawing/2014/main" id="{3DEDF87D-4A42-4BB7-BC11-93052F59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3BF3FD-65BE-4285-8459-0514A32E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B457-CD0A-4150-9C25-BC0D2921A5DE}"/>
              </a:ext>
            </a:extLst>
          </p:cNvPr>
          <p:cNvSpPr txBox="1"/>
          <p:nvPr/>
        </p:nvSpPr>
        <p:spPr>
          <a:xfrm>
            <a:off x="9401175" y="38735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7</a:t>
            </a:r>
          </a:p>
        </p:txBody>
      </p:sp>
      <p:pic>
        <p:nvPicPr>
          <p:cNvPr id="4" name="Picture 5" descr="man.png">
            <a:extLst>
              <a:ext uri="{FF2B5EF4-FFF2-40B4-BE49-F238E27FC236}">
                <a16:creationId xmlns:a16="http://schemas.microsoft.com/office/drawing/2014/main" id="{B65B9320-3FE5-4875-B319-D27DE62CD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02" y="2085975"/>
            <a:ext cx="693773" cy="694164"/>
          </a:xfrm>
          <a:prstGeom prst="rect">
            <a:avLst/>
          </a:prstGeom>
        </p:spPr>
      </p:pic>
      <p:pic>
        <p:nvPicPr>
          <p:cNvPr id="8" name="Picture 9" descr="toast.png">
            <a:extLst>
              <a:ext uri="{FF2B5EF4-FFF2-40B4-BE49-F238E27FC236}">
                <a16:creationId xmlns:a16="http://schemas.microsoft.com/office/drawing/2014/main" id="{8E2DD259-E4EC-4E10-8595-FADA5697A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032" y="1951122"/>
            <a:ext cx="356559" cy="356559"/>
          </a:xfrm>
          <a:prstGeom prst="rect">
            <a:avLst/>
          </a:prstGeom>
        </p:spPr>
      </p:pic>
      <p:pic>
        <p:nvPicPr>
          <p:cNvPr id="11" name="Picture 11" descr="close.png">
            <a:extLst>
              <a:ext uri="{FF2B5EF4-FFF2-40B4-BE49-F238E27FC236}">
                <a16:creationId xmlns:a16="http://schemas.microsoft.com/office/drawing/2014/main" id="{475564C3-A112-4344-8EB1-DC50D9057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47887" y="1914525"/>
            <a:ext cx="412750" cy="435065"/>
          </a:xfrm>
          <a:prstGeom prst="rect">
            <a:avLst/>
          </a:prstGeom>
        </p:spPr>
      </p:pic>
      <p:pic>
        <p:nvPicPr>
          <p:cNvPr id="13" name="Picture 13" descr="right-arrow.png">
            <a:extLst>
              <a:ext uri="{FF2B5EF4-FFF2-40B4-BE49-F238E27FC236}">
                <a16:creationId xmlns:a16="http://schemas.microsoft.com/office/drawing/2014/main" id="{85BF09B5-F724-4E35-BDD9-620D9D407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5773" y="2181225"/>
            <a:ext cx="600974" cy="6009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E98C53-BDF0-4529-8EA0-D39BDE855910}"/>
              </a:ext>
            </a:extLst>
          </p:cNvPr>
          <p:cNvSpPr txBox="1"/>
          <p:nvPr/>
        </p:nvSpPr>
        <p:spPr>
          <a:xfrm>
            <a:off x="1476656" y="1905000"/>
            <a:ext cx="105386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GWAS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53DD476-FE04-4CEF-B56F-CE2596C51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469657"/>
              </p:ext>
            </p:extLst>
          </p:nvPr>
        </p:nvGraphicFramePr>
        <p:xfrm>
          <a:off x="2886625" y="1704975"/>
          <a:ext cx="8168635" cy="14833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33727">
                  <a:extLst>
                    <a:ext uri="{9D8B030D-6E8A-4147-A177-3AD203B41FA5}">
                      <a16:colId xmlns:a16="http://schemas.microsoft.com/office/drawing/2014/main" val="58592868"/>
                    </a:ext>
                  </a:extLst>
                </a:gridCol>
                <a:gridCol w="1633727">
                  <a:extLst>
                    <a:ext uri="{9D8B030D-6E8A-4147-A177-3AD203B41FA5}">
                      <a16:colId xmlns:a16="http://schemas.microsoft.com/office/drawing/2014/main" val="832334051"/>
                    </a:ext>
                  </a:extLst>
                </a:gridCol>
                <a:gridCol w="1633727">
                  <a:extLst>
                    <a:ext uri="{9D8B030D-6E8A-4147-A177-3AD203B41FA5}">
                      <a16:colId xmlns:a16="http://schemas.microsoft.com/office/drawing/2014/main" val="732781022"/>
                    </a:ext>
                  </a:extLst>
                </a:gridCol>
                <a:gridCol w="1633727">
                  <a:extLst>
                    <a:ext uri="{9D8B030D-6E8A-4147-A177-3AD203B41FA5}">
                      <a16:colId xmlns:a16="http://schemas.microsoft.com/office/drawing/2014/main" val="2957991419"/>
                    </a:ext>
                  </a:extLst>
                </a:gridCol>
                <a:gridCol w="1633727">
                  <a:extLst>
                    <a:ext uri="{9D8B030D-6E8A-4147-A177-3AD203B41FA5}">
                      <a16:colId xmlns:a16="http://schemas.microsoft.com/office/drawing/2014/main" val="378757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err="1"/>
                        <a:t>effect_allele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16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rs61733845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0.03536714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0.04432255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2.465e-06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39677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rs1320571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0.01882175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0.04265126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6.590e-01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52073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....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....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6505"/>
                  </a:ext>
                </a:extLst>
              </a:tr>
            </a:tbl>
          </a:graphicData>
        </a:graphic>
      </p:graphicFrame>
      <p:pic>
        <p:nvPicPr>
          <p:cNvPr id="12" name="Picture 5" descr="man.png">
            <a:extLst>
              <a:ext uri="{FF2B5EF4-FFF2-40B4-BE49-F238E27FC236}">
                <a16:creationId xmlns:a16="http://schemas.microsoft.com/office/drawing/2014/main" id="{C68FFA67-4DDC-4752-9E93-72EFB3AF6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68" y="4105275"/>
            <a:ext cx="693773" cy="694164"/>
          </a:xfrm>
          <a:prstGeom prst="rect">
            <a:avLst/>
          </a:prstGeom>
        </p:spPr>
      </p:pic>
      <p:pic>
        <p:nvPicPr>
          <p:cNvPr id="14" name="Picture 13" descr="right-arrow.png">
            <a:extLst>
              <a:ext uri="{FF2B5EF4-FFF2-40B4-BE49-F238E27FC236}">
                <a16:creationId xmlns:a16="http://schemas.microsoft.com/office/drawing/2014/main" id="{DBC97F74-D630-4099-BA2F-3359B09F96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7666" y="4276725"/>
            <a:ext cx="600974" cy="6009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E97A18-1910-4061-BFAE-3D92FF331558}"/>
              </a:ext>
            </a:extLst>
          </p:cNvPr>
          <p:cNvSpPr txBox="1"/>
          <p:nvPr/>
        </p:nvSpPr>
        <p:spPr>
          <a:xfrm>
            <a:off x="1467130" y="3905250"/>
            <a:ext cx="1053861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GWAS</a:t>
            </a:r>
          </a:p>
        </p:txBody>
      </p:sp>
      <p:pic>
        <p:nvPicPr>
          <p:cNvPr id="3" name="Picture 5" descr="heart.png">
            <a:extLst>
              <a:ext uri="{FF2B5EF4-FFF2-40B4-BE49-F238E27FC236}">
                <a16:creationId xmlns:a16="http://schemas.microsoft.com/office/drawing/2014/main" id="{713B116A-880D-4BE4-8F22-750DA90746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092" y="3905250"/>
            <a:ext cx="484950" cy="494412"/>
          </a:xfrm>
          <a:prstGeom prst="rect">
            <a:avLst/>
          </a:prstGeom>
        </p:spPr>
      </p:pic>
      <p:graphicFrame>
        <p:nvGraphicFramePr>
          <p:cNvPr id="18" name="Table 16">
            <a:extLst>
              <a:ext uri="{FF2B5EF4-FFF2-40B4-BE49-F238E27FC236}">
                <a16:creationId xmlns:a16="http://schemas.microsoft.com/office/drawing/2014/main" id="{8E5C6CE4-CFE8-46E2-8797-2319C143A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576460"/>
              </p:ext>
            </p:extLst>
          </p:nvPr>
        </p:nvGraphicFramePr>
        <p:xfrm>
          <a:off x="2858045" y="3762375"/>
          <a:ext cx="8168635" cy="14833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33727">
                  <a:extLst>
                    <a:ext uri="{9D8B030D-6E8A-4147-A177-3AD203B41FA5}">
                      <a16:colId xmlns:a16="http://schemas.microsoft.com/office/drawing/2014/main" val="58592868"/>
                    </a:ext>
                  </a:extLst>
                </a:gridCol>
                <a:gridCol w="1633727">
                  <a:extLst>
                    <a:ext uri="{9D8B030D-6E8A-4147-A177-3AD203B41FA5}">
                      <a16:colId xmlns:a16="http://schemas.microsoft.com/office/drawing/2014/main" val="832334051"/>
                    </a:ext>
                  </a:extLst>
                </a:gridCol>
                <a:gridCol w="1633727">
                  <a:extLst>
                    <a:ext uri="{9D8B030D-6E8A-4147-A177-3AD203B41FA5}">
                      <a16:colId xmlns:a16="http://schemas.microsoft.com/office/drawing/2014/main" val="732781022"/>
                    </a:ext>
                  </a:extLst>
                </a:gridCol>
                <a:gridCol w="1633727">
                  <a:extLst>
                    <a:ext uri="{9D8B030D-6E8A-4147-A177-3AD203B41FA5}">
                      <a16:colId xmlns:a16="http://schemas.microsoft.com/office/drawing/2014/main" val="2957991419"/>
                    </a:ext>
                  </a:extLst>
                </a:gridCol>
                <a:gridCol w="1633727">
                  <a:extLst>
                    <a:ext uri="{9D8B030D-6E8A-4147-A177-3AD203B41FA5}">
                      <a16:colId xmlns:a16="http://schemas.microsoft.com/office/drawing/2014/main" val="378757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SNP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effect_allele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beta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168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rs314253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-0.0201900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0.002646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2.471-14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39677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rs7775397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-0.0369352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0.004845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2.721e-14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52073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....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FFFFFF"/>
                          </a:solidFill>
                          <a:latin typeface="Century Gothic"/>
                        </a:rPr>
                        <a:t>….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27650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1B64574-3FC6-4B3C-93D9-78948BC1E0DA}"/>
              </a:ext>
            </a:extLst>
          </p:cNvPr>
          <p:cNvSpPr txBox="1"/>
          <p:nvPr/>
        </p:nvSpPr>
        <p:spPr>
          <a:xfrm>
            <a:off x="2657981" y="3267075"/>
            <a:ext cx="2743200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Celiac 2011. Gosia Trynka et 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3C39FA3-013F-4EFF-85CC-3B032E7CFB14}"/>
              </a:ext>
            </a:extLst>
          </p:cNvPr>
          <p:cNvSpPr txBox="1"/>
          <p:nvPr/>
        </p:nvSpPr>
        <p:spPr>
          <a:xfrm>
            <a:off x="2524606" y="5305425"/>
            <a:ext cx="8232057" cy="46196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/>
              <a:t>HDL, LDL, Triglycerides. Willer CJ et al. Discovery and refinement of loci associated with lipid levels. Nat. Genet. 2013. doi:10.1038/ng.2797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DCE22-B792-462F-ACD7-49649A5DED22}"/>
              </a:ext>
            </a:extLst>
          </p:cNvPr>
          <p:cNvSpPr txBox="1"/>
          <p:nvPr/>
        </p:nvSpPr>
        <p:spPr>
          <a:xfrm>
            <a:off x="238170" y="6029325"/>
            <a:ext cx="7647186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Outcome = Celiac Disease, Exposure = HDL, LDL, Triglycerides</a:t>
            </a:r>
          </a:p>
        </p:txBody>
      </p:sp>
    </p:spTree>
    <p:extLst>
      <p:ext uri="{BB962C8B-B14F-4D97-AF65-F5344CB8AC3E}">
        <p14:creationId xmlns:p14="http://schemas.microsoft.com/office/powerpoint/2010/main" val="1367601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>
            <a:extLst>
              <a:ext uri="{FF2B5EF4-FFF2-40B4-BE49-F238E27FC236}">
                <a16:creationId xmlns:a16="http://schemas.microsoft.com/office/drawing/2014/main" id="{D5599F71-1294-4423-AAA8-19FE28D3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>
            <a:extLst>
              <a:ext uri="{FF2B5EF4-FFF2-40B4-BE49-F238E27FC236}">
                <a16:creationId xmlns:a16="http://schemas.microsoft.com/office/drawing/2014/main" id="{3DEDF87D-4A42-4BB7-BC11-93052F59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7407" y="-1409700"/>
            <a:ext cx="14403360" cy="8138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B7B457-CD0A-4150-9C25-BC0D2921A5DE}"/>
              </a:ext>
            </a:extLst>
          </p:cNvPr>
          <p:cNvSpPr txBox="1"/>
          <p:nvPr/>
        </p:nvSpPr>
        <p:spPr>
          <a:xfrm>
            <a:off x="9401175" y="38735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8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C30980-0941-43AD-A9BB-59D9B0FC1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/>
              <a:t>Mendelian</a:t>
            </a:r>
            <a:r>
              <a:rPr lang="en-US">
                <a:solidFill>
                  <a:srgbClr val="EBEBEB"/>
                </a:solidFill>
              </a:rPr>
              <a:t> Randomization setup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10343D-1880-4B18-9F54-C958A69CF39D}"/>
              </a:ext>
            </a:extLst>
          </p:cNvPr>
          <p:cNvSpPr txBox="1"/>
          <p:nvPr/>
        </p:nvSpPr>
        <p:spPr>
          <a:xfrm>
            <a:off x="457200" y="1838325"/>
            <a:ext cx="1059525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SNP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0345D4-DE9B-4716-A19B-A5FE4F5ABA37}"/>
              </a:ext>
            </a:extLst>
          </p:cNvPr>
          <p:cNvSpPr txBox="1"/>
          <p:nvPr/>
        </p:nvSpPr>
        <p:spPr>
          <a:xfrm>
            <a:off x="2505075" y="1838325"/>
            <a:ext cx="3528127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Exposure phenotype</a:t>
            </a:r>
            <a:endParaRPr lang="en-US" sz="200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AC9566-C041-4D6C-9334-FA7067FBFEE7}"/>
              </a:ext>
            </a:extLst>
          </p:cNvPr>
          <p:cNvSpPr txBox="1"/>
          <p:nvPr/>
        </p:nvSpPr>
        <p:spPr>
          <a:xfrm>
            <a:off x="6753225" y="1857375"/>
            <a:ext cx="3528127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Outcome phenotype</a:t>
            </a:r>
            <a:endParaRPr lang="en-US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B3E583-82F2-4069-81CF-C55413D19054}"/>
              </a:ext>
            </a:extLst>
          </p:cNvPr>
          <p:cNvSpPr txBox="1"/>
          <p:nvPr/>
        </p:nvSpPr>
        <p:spPr>
          <a:xfrm>
            <a:off x="5038725" y="3190875"/>
            <a:ext cx="2731863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Confounders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190B6CE-E04E-4B7A-8567-357E625F50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3781425"/>
            <a:ext cx="10863802" cy="2501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Rules that need to be met before using a genetic variant in the MR framework</a:t>
            </a:r>
          </a:p>
          <a:p>
            <a:pPr lvl="1"/>
            <a:r>
              <a:rPr lang="en-US"/>
              <a:t>The genetic variant must be associated with the exposure of interest</a:t>
            </a:r>
          </a:p>
          <a:p>
            <a:pPr lvl="1"/>
            <a:r>
              <a:rPr lang="en-US"/>
              <a:t>The genetic variant must not be associated with confounders</a:t>
            </a:r>
          </a:p>
          <a:p>
            <a:pPr lvl="1"/>
            <a:r>
              <a:rPr lang="en-US"/>
              <a:t>The genetic variant may only affect the outcome through the exposure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endParaRPr lang="en-US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8147C522-8C6F-445D-8F76-F7E3D585E86A}"/>
              </a:ext>
            </a:extLst>
          </p:cNvPr>
          <p:cNvCxnSpPr/>
          <p:nvPr/>
        </p:nvCxnSpPr>
        <p:spPr>
          <a:xfrm>
            <a:off x="1438275" y="2028825"/>
            <a:ext cx="1367287" cy="8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900018-0436-4161-9D04-865A72C2647B}"/>
              </a:ext>
            </a:extLst>
          </p:cNvPr>
          <p:cNvCxnSpPr>
            <a:cxnSpLocks/>
          </p:cNvCxnSpPr>
          <p:nvPr/>
        </p:nvCxnSpPr>
        <p:spPr>
          <a:xfrm>
            <a:off x="5715000" y="2028825"/>
            <a:ext cx="1367287" cy="8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64CFCC-8FBE-42ED-8784-073E2AFE91D6}"/>
              </a:ext>
            </a:extLst>
          </p:cNvPr>
          <p:cNvCxnSpPr>
            <a:cxnSpLocks/>
          </p:cNvCxnSpPr>
          <p:nvPr/>
        </p:nvCxnSpPr>
        <p:spPr>
          <a:xfrm flipH="1" flipV="1">
            <a:off x="4333875" y="2371725"/>
            <a:ext cx="1220636" cy="753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21E2805-FADF-4464-94D1-B7B7DFF47576}"/>
              </a:ext>
            </a:extLst>
          </p:cNvPr>
          <p:cNvCxnSpPr>
            <a:cxnSpLocks/>
          </p:cNvCxnSpPr>
          <p:nvPr/>
        </p:nvCxnSpPr>
        <p:spPr>
          <a:xfrm flipV="1">
            <a:off x="7181850" y="2390775"/>
            <a:ext cx="1115684" cy="7246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ctor: Curved 5">
            <a:extLst>
              <a:ext uri="{FF2B5EF4-FFF2-40B4-BE49-F238E27FC236}">
                <a16:creationId xmlns:a16="http://schemas.microsoft.com/office/drawing/2014/main" id="{42345A00-A80D-4D9F-93D6-DDF808F07655}"/>
              </a:ext>
            </a:extLst>
          </p:cNvPr>
          <p:cNvCxnSpPr/>
          <p:nvPr/>
        </p:nvCxnSpPr>
        <p:spPr>
          <a:xfrm>
            <a:off x="1409700" y="2143125"/>
            <a:ext cx="1475113" cy="1259456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125D93-9EB9-4A7B-BCB2-08E8AAAEDF79}"/>
              </a:ext>
            </a:extLst>
          </p:cNvPr>
          <p:cNvCxnSpPr>
            <a:cxnSpLocks/>
          </p:cNvCxnSpPr>
          <p:nvPr/>
        </p:nvCxnSpPr>
        <p:spPr>
          <a:xfrm>
            <a:off x="2809875" y="3390900"/>
            <a:ext cx="2639683" cy="1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" name="Picture 14" descr="close.png">
            <a:extLst>
              <a:ext uri="{FF2B5EF4-FFF2-40B4-BE49-F238E27FC236}">
                <a16:creationId xmlns:a16="http://schemas.microsoft.com/office/drawing/2014/main" id="{BE28674E-5F2E-4461-BAE6-FCD1BA587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3181350"/>
            <a:ext cx="364287" cy="371475"/>
          </a:xfrm>
          <a:prstGeom prst="rect">
            <a:avLst/>
          </a:prstGeom>
        </p:spPr>
      </p:pic>
      <p:pic>
        <p:nvPicPr>
          <p:cNvPr id="26" name="Picture 9" descr="dna_vector_right.png">
            <a:extLst>
              <a:ext uri="{FF2B5EF4-FFF2-40B4-BE49-F238E27FC236}">
                <a16:creationId xmlns:a16="http://schemas.microsoft.com/office/drawing/2014/main" id="{17EE4949-01B3-4897-9BBB-FA67EB284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920000">
            <a:off x="737559" y="1373936"/>
            <a:ext cx="644243" cy="644243"/>
          </a:xfrm>
          <a:prstGeom prst="rect">
            <a:avLst/>
          </a:prstGeom>
        </p:spPr>
      </p:pic>
      <p:pic>
        <p:nvPicPr>
          <p:cNvPr id="28" name="Picture 5" descr="man.png">
            <a:extLst>
              <a:ext uri="{FF2B5EF4-FFF2-40B4-BE49-F238E27FC236}">
                <a16:creationId xmlns:a16="http://schemas.microsoft.com/office/drawing/2014/main" id="{7A63E906-FC59-430F-8F79-0A054CF8C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3875" y="1167262"/>
            <a:ext cx="693773" cy="694164"/>
          </a:xfrm>
          <a:prstGeom prst="rect">
            <a:avLst/>
          </a:prstGeom>
        </p:spPr>
      </p:pic>
      <p:pic>
        <p:nvPicPr>
          <p:cNvPr id="32" name="Picture 9" descr="toast.png">
            <a:extLst>
              <a:ext uri="{FF2B5EF4-FFF2-40B4-BE49-F238E27FC236}">
                <a16:creationId xmlns:a16="http://schemas.microsoft.com/office/drawing/2014/main" id="{41AD9F17-DEDA-4877-A49C-EF262F0C8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3925" y="1555091"/>
            <a:ext cx="356559" cy="356559"/>
          </a:xfrm>
          <a:prstGeom prst="rect">
            <a:avLst/>
          </a:prstGeom>
        </p:spPr>
      </p:pic>
      <p:pic>
        <p:nvPicPr>
          <p:cNvPr id="33" name="Picture 11" descr="close.png">
            <a:extLst>
              <a:ext uri="{FF2B5EF4-FFF2-40B4-BE49-F238E27FC236}">
                <a16:creationId xmlns:a16="http://schemas.microsoft.com/office/drawing/2014/main" id="{0725B667-653C-42B1-B72C-DF156526B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515170" y="1511959"/>
            <a:ext cx="412750" cy="435065"/>
          </a:xfrm>
          <a:prstGeom prst="rect">
            <a:avLst/>
          </a:prstGeom>
        </p:spPr>
      </p:pic>
      <p:pic>
        <p:nvPicPr>
          <p:cNvPr id="35" name="Picture 5" descr="man.png">
            <a:extLst>
              <a:ext uri="{FF2B5EF4-FFF2-40B4-BE49-F238E27FC236}">
                <a16:creationId xmlns:a16="http://schemas.microsoft.com/office/drawing/2014/main" id="{4B1A512E-5EB5-4918-A246-CC5609039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275" y="1171575"/>
            <a:ext cx="693773" cy="694164"/>
          </a:xfrm>
          <a:prstGeom prst="rect">
            <a:avLst/>
          </a:prstGeom>
        </p:spPr>
      </p:pic>
      <p:pic>
        <p:nvPicPr>
          <p:cNvPr id="37" name="Picture 5" descr="heart.png">
            <a:extLst>
              <a:ext uri="{FF2B5EF4-FFF2-40B4-BE49-F238E27FC236}">
                <a16:creationId xmlns:a16="http://schemas.microsoft.com/office/drawing/2014/main" id="{3975C713-30F6-4F4B-925B-33ED292BFC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2990" y="1537119"/>
            <a:ext cx="372424" cy="37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22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>
            <a:extLst>
              <a:ext uri="{FF2B5EF4-FFF2-40B4-BE49-F238E27FC236}">
                <a16:creationId xmlns:a16="http://schemas.microsoft.com/office/drawing/2014/main" id="{D5599F71-1294-4423-AAA8-19FE28D3E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>
            <a:extLst>
              <a:ext uri="{FF2B5EF4-FFF2-40B4-BE49-F238E27FC236}">
                <a16:creationId xmlns:a16="http://schemas.microsoft.com/office/drawing/2014/main" id="{3DEDF87D-4A42-4BB7-BC11-93052F592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3BF3FD-65BE-4285-8459-0514A32E4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B7B457-CD0A-4150-9C25-BC0D2921A5DE}"/>
              </a:ext>
            </a:extLst>
          </p:cNvPr>
          <p:cNvSpPr txBox="1"/>
          <p:nvPr/>
        </p:nvSpPr>
        <p:spPr>
          <a:xfrm>
            <a:off x="9401175" y="387350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/>
              <a:t>9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97C7010-27AA-4B62-85DD-5BD767EBB7DC}"/>
              </a:ext>
            </a:extLst>
          </p:cNvPr>
          <p:cNvCxnSpPr/>
          <p:nvPr/>
        </p:nvCxnSpPr>
        <p:spPr>
          <a:xfrm>
            <a:off x="6000750" y="1428750"/>
            <a:ext cx="37382" cy="480347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5" descr="man.png">
            <a:extLst>
              <a:ext uri="{FF2B5EF4-FFF2-40B4-BE49-F238E27FC236}">
                <a16:creationId xmlns:a16="http://schemas.microsoft.com/office/drawing/2014/main" id="{32E4971E-48CD-4A61-8ED6-785E8EFBA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7025" y="1609725"/>
            <a:ext cx="693773" cy="694164"/>
          </a:xfrm>
          <a:prstGeom prst="rect">
            <a:avLst/>
          </a:prstGeom>
        </p:spPr>
      </p:pic>
      <p:pic>
        <p:nvPicPr>
          <p:cNvPr id="15" name="Picture 5" descr="heart.png">
            <a:extLst>
              <a:ext uri="{FF2B5EF4-FFF2-40B4-BE49-F238E27FC236}">
                <a16:creationId xmlns:a16="http://schemas.microsoft.com/office/drawing/2014/main" id="{600E4A78-934D-40B8-88AA-9D649ADE43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975" y="1971675"/>
            <a:ext cx="372424" cy="3786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F4B60C-5435-480C-98AB-5851EF64F3F9}"/>
              </a:ext>
            </a:extLst>
          </p:cNvPr>
          <p:cNvSpPr txBox="1"/>
          <p:nvPr/>
        </p:nvSpPr>
        <p:spPr>
          <a:xfrm>
            <a:off x="3676650" y="110490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Data input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D585F9-8C15-43BB-8858-00B860AFEA81}"/>
              </a:ext>
            </a:extLst>
          </p:cNvPr>
          <p:cNvSpPr txBox="1"/>
          <p:nvPr/>
        </p:nvSpPr>
        <p:spPr>
          <a:xfrm>
            <a:off x="5498980" y="1104900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Operation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19AB4F-CEA5-47BE-9D9A-044AEAB588E9}"/>
              </a:ext>
            </a:extLst>
          </p:cNvPr>
          <p:cNvCxnSpPr/>
          <p:nvPr/>
        </p:nvCxnSpPr>
        <p:spPr>
          <a:xfrm flipV="1">
            <a:off x="3871645" y="203889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871910-BF18-4942-945E-50D12E087291}"/>
              </a:ext>
            </a:extLst>
          </p:cNvPr>
          <p:cNvSpPr txBox="1"/>
          <p:nvPr/>
        </p:nvSpPr>
        <p:spPr>
          <a:xfrm>
            <a:off x="3826534" y="1723677"/>
            <a:ext cx="1764431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GWAS exposure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08B0001-743E-408A-8DF3-AD32D3D72A62}"/>
              </a:ext>
            </a:extLst>
          </p:cNvPr>
          <p:cNvCxnSpPr>
            <a:cxnSpLocks/>
          </p:cNvCxnSpPr>
          <p:nvPr/>
        </p:nvCxnSpPr>
        <p:spPr>
          <a:xfrm flipH="1">
            <a:off x="6343650" y="2470750"/>
            <a:ext cx="4810663" cy="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5EC868-1DC5-4F32-930F-41D5C76ADB8A}"/>
              </a:ext>
            </a:extLst>
          </p:cNvPr>
          <p:cNvSpPr txBox="1"/>
          <p:nvPr/>
        </p:nvSpPr>
        <p:spPr>
          <a:xfrm>
            <a:off x="6442195" y="2165350"/>
            <a:ext cx="4846518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Select genome-wide significance on exposure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52B51B-2B38-4FE3-ACF9-62B42E498011}"/>
              </a:ext>
            </a:extLst>
          </p:cNvPr>
          <p:cNvCxnSpPr>
            <a:cxnSpLocks/>
          </p:cNvCxnSpPr>
          <p:nvPr/>
        </p:nvCxnSpPr>
        <p:spPr>
          <a:xfrm flipH="1" flipV="1">
            <a:off x="6343786" y="3038475"/>
            <a:ext cx="5414512" cy="8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F99A549-7AD2-4960-AFE4-D24899DEE355}"/>
              </a:ext>
            </a:extLst>
          </p:cNvPr>
          <p:cNvCxnSpPr>
            <a:cxnSpLocks/>
          </p:cNvCxnSpPr>
          <p:nvPr/>
        </p:nvCxnSpPr>
        <p:spPr>
          <a:xfrm flipH="1" flipV="1">
            <a:off x="6372224" y="3629025"/>
            <a:ext cx="4810663" cy="1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7ABD790-9D90-429C-B699-AD6C46CE0520}"/>
              </a:ext>
            </a:extLst>
          </p:cNvPr>
          <p:cNvSpPr txBox="1"/>
          <p:nvPr/>
        </p:nvSpPr>
        <p:spPr>
          <a:xfrm>
            <a:off x="6476998" y="2731698"/>
            <a:ext cx="5408223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Remove variants without Beta/Log odds on exposure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9C2A1A-3179-4E44-81B0-84FFDE131D3B}"/>
              </a:ext>
            </a:extLst>
          </p:cNvPr>
          <p:cNvSpPr txBox="1"/>
          <p:nvPr/>
        </p:nvSpPr>
        <p:spPr>
          <a:xfrm>
            <a:off x="6343376" y="3321170"/>
            <a:ext cx="5047711" cy="33813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Query missing alleles by reference on exposure</a:t>
            </a:r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FA69F2C-773B-47A8-800D-7EAB235D4E35}"/>
              </a:ext>
            </a:extLst>
          </p:cNvPr>
          <p:cNvCxnSpPr>
            <a:cxnSpLocks/>
          </p:cNvCxnSpPr>
          <p:nvPr/>
        </p:nvCxnSpPr>
        <p:spPr>
          <a:xfrm>
            <a:off x="3818951" y="3621833"/>
            <a:ext cx="1870494" cy="15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717956D-ACEE-4F52-9FA8-E35F2DAB387C}"/>
              </a:ext>
            </a:extLst>
          </p:cNvPr>
          <p:cNvSpPr txBox="1"/>
          <p:nvPr/>
        </p:nvSpPr>
        <p:spPr>
          <a:xfrm>
            <a:off x="3857625" y="3294748"/>
            <a:ext cx="1721298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1000 Genomes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A83C0391-2EC3-4B50-BEB2-355BE514A99B}"/>
              </a:ext>
            </a:extLst>
          </p:cNvPr>
          <p:cNvCxnSpPr/>
          <p:nvPr/>
        </p:nvCxnSpPr>
        <p:spPr>
          <a:xfrm flipV="1">
            <a:off x="1218841" y="2486383"/>
            <a:ext cx="4415285" cy="566468"/>
          </a:xfrm>
          <a:prstGeom prst="bentConnector3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7D04664-56E5-4903-A2B8-E9AD68B0ED1B}"/>
              </a:ext>
            </a:extLst>
          </p:cNvPr>
          <p:cNvSpPr txBox="1"/>
          <p:nvPr/>
        </p:nvSpPr>
        <p:spPr>
          <a:xfrm>
            <a:off x="1095375" y="2716421"/>
            <a:ext cx="2353453" cy="33855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First core assumption</a:t>
            </a:r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56E4D8-52C9-4755-BD70-01202E6262FF}"/>
              </a:ext>
            </a:extLst>
          </p:cNvPr>
          <p:cNvCxnSpPr>
            <a:cxnSpLocks/>
          </p:cNvCxnSpPr>
          <p:nvPr/>
        </p:nvCxnSpPr>
        <p:spPr>
          <a:xfrm>
            <a:off x="3826715" y="4488612"/>
            <a:ext cx="1856116" cy="8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5" descr="man.png">
            <a:extLst>
              <a:ext uri="{FF2B5EF4-FFF2-40B4-BE49-F238E27FC236}">
                <a16:creationId xmlns:a16="http://schemas.microsoft.com/office/drawing/2014/main" id="{9AC09AA7-E3CE-4CE5-BB1B-105F30520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5" y="3990975"/>
            <a:ext cx="693773" cy="694164"/>
          </a:xfrm>
          <a:prstGeom prst="rect">
            <a:avLst/>
          </a:prstGeom>
        </p:spPr>
      </p:pic>
      <p:pic>
        <p:nvPicPr>
          <p:cNvPr id="42" name="Picture 9" descr="toast.png">
            <a:extLst>
              <a:ext uri="{FF2B5EF4-FFF2-40B4-BE49-F238E27FC236}">
                <a16:creationId xmlns:a16="http://schemas.microsoft.com/office/drawing/2014/main" id="{1C476B5E-9F28-425F-88AD-2134791A5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8526" y="4423913"/>
            <a:ext cx="356559" cy="356559"/>
          </a:xfrm>
          <a:prstGeom prst="rect">
            <a:avLst/>
          </a:prstGeom>
        </p:spPr>
      </p:pic>
      <p:pic>
        <p:nvPicPr>
          <p:cNvPr id="40" name="Picture 11" descr="close.png">
            <a:extLst>
              <a:ext uri="{FF2B5EF4-FFF2-40B4-BE49-F238E27FC236}">
                <a16:creationId xmlns:a16="http://schemas.microsoft.com/office/drawing/2014/main" id="{1359CAC3-1340-4B9A-8BF1-045579DE73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3154572" y="4387970"/>
            <a:ext cx="412750" cy="43506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3494D60-FDE1-4665-8891-37DA0205C195}"/>
              </a:ext>
            </a:extLst>
          </p:cNvPr>
          <p:cNvSpPr txBox="1"/>
          <p:nvPr/>
        </p:nvSpPr>
        <p:spPr>
          <a:xfrm>
            <a:off x="3780646" y="4167188"/>
            <a:ext cx="1827992" cy="33813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GWAS outcome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A8AEE60-D0A8-4663-BA8D-2B54CB5EF8C6}"/>
              </a:ext>
            </a:extLst>
          </p:cNvPr>
          <p:cNvCxnSpPr>
            <a:cxnSpLocks/>
          </p:cNvCxnSpPr>
          <p:nvPr/>
        </p:nvCxnSpPr>
        <p:spPr>
          <a:xfrm flipH="1">
            <a:off x="6393791" y="4488612"/>
            <a:ext cx="4810663" cy="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EEA5198-1642-4C49-9CFB-36F431E87A49}"/>
              </a:ext>
            </a:extLst>
          </p:cNvPr>
          <p:cNvSpPr txBox="1"/>
          <p:nvPr/>
        </p:nvSpPr>
        <p:spPr>
          <a:xfrm>
            <a:off x="6341551" y="4182194"/>
            <a:ext cx="5047711" cy="33813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Find overlap between exposure and outcome</a:t>
            </a:r>
            <a:endParaRPr lang="en-US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1D4892A-35B6-4336-BFBC-7C8A51E5530E}"/>
              </a:ext>
            </a:extLst>
          </p:cNvPr>
          <p:cNvCxnSpPr>
            <a:cxnSpLocks/>
          </p:cNvCxnSpPr>
          <p:nvPr/>
        </p:nvCxnSpPr>
        <p:spPr>
          <a:xfrm flipH="1" flipV="1">
            <a:off x="6394258" y="5063527"/>
            <a:ext cx="3840191" cy="1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406BA55-5511-4B14-82D4-6FB78DC4E39B}"/>
              </a:ext>
            </a:extLst>
          </p:cNvPr>
          <p:cNvSpPr txBox="1"/>
          <p:nvPr/>
        </p:nvSpPr>
        <p:spPr>
          <a:xfrm>
            <a:off x="6431786" y="4764298"/>
            <a:ext cx="3681712" cy="33813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/>
              <a:t>Harmonize Exposure on Outcome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975D08E-D9A9-4695-9B01-1D03E750F4EC}"/>
              </a:ext>
            </a:extLst>
          </p:cNvPr>
          <p:cNvCxnSpPr/>
          <p:nvPr/>
        </p:nvCxnSpPr>
        <p:spPr>
          <a:xfrm>
            <a:off x="6476997" y="5181600"/>
            <a:ext cx="1741098" cy="792194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D6DA9C9-2167-40D3-93D0-1B22F6108ED5}"/>
              </a:ext>
            </a:extLst>
          </p:cNvPr>
          <p:cNvSpPr txBox="1"/>
          <p:nvPr/>
        </p:nvSpPr>
        <p:spPr>
          <a:xfrm>
            <a:off x="7350422" y="5181599"/>
            <a:ext cx="3251200" cy="98488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- Positive align exposure</a:t>
            </a:r>
          </a:p>
          <a:p>
            <a:r>
              <a:rPr lang="en-US" sz="1400"/>
              <a:t>- Align outcome on exposure</a:t>
            </a:r>
          </a:p>
          <a:p>
            <a:r>
              <a:rPr lang="en-US" sz="1400"/>
              <a:t>- Remove palindromic SNPs</a:t>
            </a:r>
          </a:p>
          <a:p>
            <a:pPr algn="ctr"/>
            <a:endParaRPr lang="en-US" sz="1600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32259C8-1D75-4840-84D7-481E2E3F99B5}"/>
              </a:ext>
            </a:extLst>
          </p:cNvPr>
          <p:cNvCxnSpPr/>
          <p:nvPr/>
        </p:nvCxnSpPr>
        <p:spPr>
          <a:xfrm flipV="1">
            <a:off x="8096250" y="5975946"/>
            <a:ext cx="2107719" cy="575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8985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Ion</vt:lpstr>
      <vt:lpstr>Celiac Disease Triggers</vt:lpstr>
      <vt:lpstr>Overview</vt:lpstr>
      <vt:lpstr>Project Goal</vt:lpstr>
      <vt:lpstr>Mendelian Randomization (MR)</vt:lpstr>
      <vt:lpstr>Methods</vt:lpstr>
      <vt:lpstr>Data</vt:lpstr>
      <vt:lpstr>Pipeline</vt:lpstr>
      <vt:lpstr>Mendelian Randomization setup</vt:lpstr>
      <vt:lpstr>Pipeline</vt:lpstr>
      <vt:lpstr>PowerPoint Presentation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 Bidirectional MR</vt:lpstr>
      <vt:lpstr>Preliminary results Bidirectional MR</vt:lpstr>
      <vt:lpstr>Future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Celiac Disease Triggers</dc:title>
  <cp:revision>2</cp:revision>
  <dcterms:modified xsi:type="dcterms:W3CDTF">2017-11-08T15:24:14Z</dcterms:modified>
</cp:coreProperties>
</file>